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handoutMasterIdLst>
    <p:handoutMasterId r:id="rId37"/>
  </p:handoutMasterIdLst>
  <p:sldIdLst>
    <p:sldId id="256" r:id="rId2"/>
    <p:sldId id="257" r:id="rId3"/>
    <p:sldId id="258" r:id="rId4"/>
    <p:sldId id="260" r:id="rId5"/>
    <p:sldId id="259" r:id="rId6"/>
    <p:sldId id="261" r:id="rId7"/>
    <p:sldId id="263" r:id="rId8"/>
    <p:sldId id="264" r:id="rId9"/>
    <p:sldId id="266" r:id="rId10"/>
    <p:sldId id="265" r:id="rId11"/>
    <p:sldId id="267" r:id="rId12"/>
    <p:sldId id="268" r:id="rId13"/>
    <p:sldId id="269" r:id="rId14"/>
    <p:sldId id="277" r:id="rId15"/>
    <p:sldId id="274" r:id="rId16"/>
    <p:sldId id="275" r:id="rId17"/>
    <p:sldId id="276" r:id="rId18"/>
    <p:sldId id="278" r:id="rId19"/>
    <p:sldId id="279" r:id="rId20"/>
    <p:sldId id="280" r:id="rId21"/>
    <p:sldId id="281" r:id="rId22"/>
    <p:sldId id="282" r:id="rId23"/>
    <p:sldId id="283" r:id="rId24"/>
    <p:sldId id="284" r:id="rId25"/>
    <p:sldId id="286" r:id="rId26"/>
    <p:sldId id="292" r:id="rId27"/>
    <p:sldId id="289" r:id="rId28"/>
    <p:sldId id="287" r:id="rId29"/>
    <p:sldId id="290" r:id="rId30"/>
    <p:sldId id="288" r:id="rId31"/>
    <p:sldId id="291" r:id="rId32"/>
    <p:sldId id="270" r:id="rId33"/>
    <p:sldId id="285" r:id="rId34"/>
    <p:sldId id="262" r:id="rId3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94660"/>
  </p:normalViewPr>
  <p:slideViewPr>
    <p:cSldViewPr>
      <p:cViewPr varScale="1">
        <p:scale>
          <a:sx n="69" d="100"/>
          <a:sy n="69" d="100"/>
        </p:scale>
        <p:origin x="-12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0E098566-E37A-4AFA-9D93-85A466AAC9AA}" type="datetimeFigureOut">
              <a:rPr kumimoji="1" lang="ja-JP" altLang="en-US" smtClean="0"/>
              <a:pPr/>
              <a:t>2013/10/22</a:t>
            </a:fld>
            <a:endParaRPr kumimoji="1" lang="ja-JP" altLang="en-US" dirty="0"/>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412EDEF8-382C-40FB-A1F9-18BCD77D580D}"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4A4FC548-CDD4-4845-8942-DA44AB27288D}" type="datetimeFigureOut">
              <a:rPr kumimoji="1" lang="ja-JP" altLang="en-US" smtClean="0"/>
              <a:pPr/>
              <a:t>2013/10/22</a:t>
            </a:fld>
            <a:endParaRPr kumimoji="1"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260156E-56F8-42E0-A6C4-3B541F9245B7}"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2</a:t>
            </a:fld>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3</a:t>
            </a:fld>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4</a:t>
            </a:fld>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5</a:t>
            </a:fld>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6</a:t>
            </a:fld>
            <a:endParaRPr kumimoji="1"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7</a:t>
            </a:fld>
            <a:endParaRPr kumimoji="1"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8</a:t>
            </a:fld>
            <a:endParaRPr kumimoji="1"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260156E-56F8-42E0-A6C4-3B541F9245B7}" type="slidenum">
              <a:rPr kumimoji="1" lang="ja-JP" altLang="en-US" smtClean="0"/>
              <a:pPr/>
              <a:t>19</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r>
              <a:rPr kumimoji="1" lang="en-US" altLang="ja-JP" dirty="0" smtClean="0"/>
              <a:t>2013/9/27</a:t>
            </a:r>
            <a:endParaRPr kumimoji="1" lang="ja-JP" altLang="en-US" dirty="0"/>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EF18BFF1-35F6-416C-BE0F-620D5E4877F8}"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5" name="フッター プレースホルダ 4"/>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6" name="スライド番号プレースホルダ 5"/>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5" name="フッター プレースホルダ 4"/>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6" name="スライド番号プレースホルダ 5"/>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5" name="フッター プレースホルダ 4"/>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6" name="スライド番号プレースホルダ 5"/>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5" name="フッター プレースホルダ 4"/>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6" name="スライド番号プレースホルダ 5"/>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6" name="フッター プレースホルダ 5"/>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7" name="スライド番号プレースホルダ 6"/>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8" name="フッター プレースホルダ 7"/>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9" name="スライド番号プレースホルダ 8"/>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4" name="フッター プレースホルダ 3"/>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5" name="スライド番号プレースホルダ 4"/>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r>
              <a:rPr kumimoji="1" lang="en-US" altLang="ja-JP" dirty="0" smtClean="0"/>
              <a:t>2013/9/27</a:t>
            </a:r>
            <a:endParaRPr kumimoji="1" lang="ja-JP" altLang="en-US" dirty="0"/>
          </a:p>
        </p:txBody>
      </p:sp>
      <p:sp>
        <p:nvSpPr>
          <p:cNvPr id="3" name="フッター プレースホルダ 2"/>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4" name="スライド番号プレースホルダ 3"/>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r>
              <a:rPr kumimoji="1" lang="en-US" altLang="ja-JP" dirty="0" smtClean="0"/>
              <a:t>2013/9/27</a:t>
            </a:r>
            <a:endParaRPr kumimoji="1" lang="ja-JP" altLang="en-US" dirty="0"/>
          </a:p>
        </p:txBody>
      </p:sp>
      <p:sp>
        <p:nvSpPr>
          <p:cNvPr id="6" name="フッター プレースホルダ 5"/>
          <p:cNvSpPr>
            <a:spLocks noGrp="1"/>
          </p:cNvSpPr>
          <p:nvPr>
            <p:ph type="ftr" sz="quarter" idx="11"/>
          </p:nvPr>
        </p:nvSpPr>
        <p:spPr/>
        <p:txBody>
          <a:bodyPr/>
          <a:lstStyle>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7" name="スライド番号プレースホルダ 6"/>
          <p:cNvSpPr>
            <a:spLocks noGrp="1"/>
          </p:cNvSpPr>
          <p:nvPr>
            <p:ph type="sldNum" sz="quarter" idx="12"/>
          </p:nvPr>
        </p:nvSpPr>
        <p:spPr/>
        <p:txBody>
          <a:bodyPr/>
          <a:lstStyle>
            <a:extLst/>
          </a:lstStyle>
          <a:p>
            <a:fld id="{EF18BFF1-35F6-416C-BE0F-620D5E4877F8}" type="slidenum">
              <a:rPr kumimoji="1" lang="ja-JP" altLang="en-US" smtClean="0"/>
              <a:pPr/>
              <a:t>&lt;#&gt;</a:t>
            </a:fld>
            <a:endParaRPr kumimoji="1" lang="ja-JP"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dirty="0"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r>
              <a:rPr kumimoji="1" lang="en-US" altLang="ja-JP" dirty="0" smtClean="0"/>
              <a:t>2013/9/27</a:t>
            </a:r>
            <a:endParaRPr kumimoji="1" lang="ja-JP" altLang="en-US" dirty="0"/>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EF18BFF1-35F6-416C-BE0F-620D5E4877F8}" type="slidenum">
              <a:rPr kumimoji="1" lang="ja-JP" altLang="en-US" smtClean="0"/>
              <a:pPr/>
              <a:t>&lt;#&gt;</a:t>
            </a:fld>
            <a:endParaRPr kumimoji="1" lang="ja-JP" altLang="en-US" dirty="0"/>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kumimoji="1" lang="en-US" altLang="ja-JP" dirty="0" smtClean="0"/>
              <a:t>2013/9/27</a:t>
            </a:r>
            <a:endParaRPr kumimoji="1" lang="ja-JP" altLang="en-US" dirty="0"/>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kumimoji="1" lang="ja-JP" altLang="en-US" dirty="0" smtClean="0"/>
              <a:t>平成</a:t>
            </a:r>
            <a:r>
              <a:rPr kumimoji="1" lang="en-US" altLang="ja-JP" dirty="0" smtClean="0"/>
              <a:t>25</a:t>
            </a:r>
            <a:r>
              <a:rPr kumimoji="1" lang="ja-JP" altLang="en-US" dirty="0" smtClean="0"/>
              <a:t>年度全国大会　共通論題「医療保障制度と官民の役割分担」</a:t>
            </a:r>
            <a:endParaRPr kumimoji="1" lang="ja-JP" altLang="en-US" dirty="0"/>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F18BFF1-35F6-416C-BE0F-620D5E4877F8}"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4.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3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4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43.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45.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48.bin"/><Relationship Id="rId4" Type="http://schemas.openxmlformats.org/officeDocument/2006/relationships/oleObject" Target="../embeddings/oleObject47.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6.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8.xml"/><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628799"/>
            <a:ext cx="8206680" cy="1953563"/>
          </a:xfrm>
        </p:spPr>
        <p:txBody>
          <a:bodyPr>
            <a:normAutofit fontScale="90000"/>
          </a:bodyPr>
          <a:lstStyle/>
          <a:p>
            <a:pPr algn="ctr"/>
            <a:r>
              <a:rPr lang="en-US" altLang="ja-JP" sz="3600" dirty="0" smtClean="0"/>
              <a:t/>
            </a:r>
            <a:br>
              <a:rPr lang="en-US" altLang="ja-JP" sz="3600" dirty="0" smtClean="0"/>
            </a:br>
            <a:r>
              <a:rPr lang="en-US" altLang="ja-JP" sz="3600" dirty="0" smtClean="0"/>
              <a:t/>
            </a:r>
            <a:br>
              <a:rPr lang="en-US" altLang="ja-JP" sz="3600" dirty="0" smtClean="0"/>
            </a:br>
            <a:r>
              <a:rPr lang="en-US" altLang="ja-JP" sz="3600" dirty="0" smtClean="0"/>
              <a:t/>
            </a:r>
            <a:br>
              <a:rPr lang="en-US" altLang="ja-JP" sz="3600" dirty="0" smtClean="0"/>
            </a:br>
            <a:r>
              <a:rPr lang="ja-JP" altLang="en-US" sz="3600" dirty="0" smtClean="0"/>
              <a:t>日本保険学会平成</a:t>
            </a:r>
            <a:r>
              <a:rPr lang="en-US" altLang="ja-JP" sz="3600" dirty="0" smtClean="0"/>
              <a:t>25</a:t>
            </a:r>
            <a:r>
              <a:rPr lang="ja-JP" altLang="en-US" sz="3600" dirty="0" smtClean="0"/>
              <a:t>年度全国大会</a:t>
            </a:r>
            <a:r>
              <a:rPr lang="en-US" altLang="ja-JP" sz="3600" dirty="0" smtClean="0"/>
              <a:t/>
            </a:r>
            <a:br>
              <a:rPr lang="en-US" altLang="ja-JP" sz="3600" dirty="0" smtClean="0"/>
            </a:br>
            <a:r>
              <a:rPr lang="ja-JP" altLang="en-US" sz="3600" dirty="0" smtClean="0"/>
              <a:t>共通論題「医療保障制度と官民の役割分担」</a:t>
            </a:r>
            <a:r>
              <a:rPr lang="en-US" altLang="ja-JP" sz="3600" dirty="0" smtClean="0"/>
              <a:t/>
            </a:r>
            <a:br>
              <a:rPr lang="en-US" altLang="ja-JP" sz="3600" dirty="0" smtClean="0"/>
            </a:br>
            <a:r>
              <a:rPr lang="en-US" altLang="ja-JP" dirty="0" smtClean="0"/>
              <a:t/>
            </a:r>
            <a:br>
              <a:rPr lang="en-US" altLang="ja-JP" dirty="0" smtClean="0"/>
            </a:br>
            <a:r>
              <a:rPr lang="ja-JP" altLang="en-US" dirty="0" smtClean="0"/>
              <a:t>官民の役割分担に関する</a:t>
            </a:r>
            <a:r>
              <a:rPr lang="en-US" altLang="ja-JP" dirty="0" smtClean="0"/>
              <a:t/>
            </a:r>
            <a:br>
              <a:rPr lang="en-US" altLang="ja-JP" dirty="0" smtClean="0"/>
            </a:br>
            <a:r>
              <a:rPr lang="ja-JP" altLang="en-US" dirty="0" smtClean="0"/>
              <a:t>情報の経済学からのアプローチ</a:t>
            </a:r>
            <a:endParaRPr kumimoji="1" lang="ja-JP" altLang="en-US" dirty="0"/>
          </a:p>
        </p:txBody>
      </p:sp>
      <p:sp>
        <p:nvSpPr>
          <p:cNvPr id="3" name="サブタイトル 2"/>
          <p:cNvSpPr>
            <a:spLocks noGrp="1"/>
          </p:cNvSpPr>
          <p:nvPr>
            <p:ph type="subTitle" idx="1"/>
          </p:nvPr>
        </p:nvSpPr>
        <p:spPr>
          <a:xfrm>
            <a:off x="1115616" y="3861048"/>
            <a:ext cx="7772400" cy="1199704"/>
          </a:xfrm>
        </p:spPr>
        <p:txBody>
          <a:bodyPr>
            <a:normAutofit/>
          </a:bodyPr>
          <a:lstStyle/>
          <a:p>
            <a:r>
              <a:rPr kumimoji="1" lang="ja-JP" altLang="en-US" dirty="0" smtClean="0"/>
              <a:t>福岡大学商学部　石坂元一</a:t>
            </a:r>
            <a:endParaRPr kumimoji="1" lang="en-US" altLang="ja-JP" dirty="0" smtClean="0"/>
          </a:p>
          <a:p>
            <a:r>
              <a:rPr lang="en-US" altLang="ja-JP" dirty="0" smtClean="0"/>
              <a:t>2013</a:t>
            </a:r>
            <a:r>
              <a:rPr lang="ja-JP" altLang="en-US" dirty="0" smtClean="0"/>
              <a:t>年</a:t>
            </a:r>
            <a:r>
              <a:rPr lang="en-US" altLang="ja-JP" dirty="0" smtClean="0"/>
              <a:t>10</a:t>
            </a:r>
            <a:r>
              <a:rPr lang="ja-JP" altLang="en-US" dirty="0" smtClean="0"/>
              <a:t>月</a:t>
            </a:r>
            <a:r>
              <a:rPr lang="en-US" altLang="ja-JP" dirty="0" smtClean="0"/>
              <a:t>27</a:t>
            </a:r>
            <a:r>
              <a:rPr lang="ja-JP" altLang="en-US" dirty="0" smtClean="0"/>
              <a:t>日</a:t>
            </a:r>
            <a:endParaRPr kumimoji="1" lang="ja-JP" altLang="en-US" dirty="0"/>
          </a:p>
        </p:txBody>
      </p:sp>
      <p:sp>
        <p:nvSpPr>
          <p:cNvPr id="6" name="スライド番号プレースホルダ 5"/>
          <p:cNvSpPr>
            <a:spLocks noGrp="1"/>
          </p:cNvSpPr>
          <p:nvPr>
            <p:ph type="sldNum" sz="quarter" idx="12"/>
          </p:nvPr>
        </p:nvSpPr>
        <p:spPr/>
        <p:txBody>
          <a:bodyPr/>
          <a:lstStyle/>
          <a:p>
            <a:fld id="{EF18BFF1-35F6-416C-BE0F-620D5E4877F8}" type="slidenum">
              <a:rPr kumimoji="1" lang="ja-JP" altLang="en-US" smtClean="0"/>
              <a:pPr/>
              <a:t>1</a:t>
            </a:fld>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481328"/>
            <a:ext cx="8712968" cy="4525963"/>
          </a:xfrm>
        </p:spPr>
        <p:txBody>
          <a:bodyPr/>
          <a:lstStyle/>
          <a:p>
            <a:r>
              <a:rPr kumimoji="1" lang="ja-JP" altLang="en-US" dirty="0" smtClean="0"/>
              <a:t>モラルハザード</a:t>
            </a:r>
            <a:endParaRPr kumimoji="1" lang="en-US" altLang="ja-JP" dirty="0" smtClean="0"/>
          </a:p>
          <a:p>
            <a:pPr lvl="1"/>
            <a:r>
              <a:rPr lang="ja-JP" altLang="en-US" dirty="0" smtClean="0"/>
              <a:t>契約締結後の情報の非対称から生じる現象</a:t>
            </a:r>
            <a:endParaRPr lang="en-US" altLang="ja-JP" dirty="0" smtClean="0"/>
          </a:p>
          <a:p>
            <a:pPr lvl="1"/>
            <a:r>
              <a:rPr kumimoji="1" lang="ja-JP" altLang="en-US" dirty="0" smtClean="0"/>
              <a:t>保険者が被保険者の行動を完全に監視できないことから生じる現象</a:t>
            </a:r>
            <a:endParaRPr kumimoji="1" lang="en-US" altLang="ja-JP" dirty="0" smtClean="0"/>
          </a:p>
          <a:p>
            <a:r>
              <a:rPr lang="ja-JP" altLang="en-US" dirty="0" smtClean="0"/>
              <a:t>保険が存在することによる影響（存在しない場合と比較）</a:t>
            </a:r>
            <a:endParaRPr kumimoji="1" lang="en-US" altLang="ja-JP" dirty="0" smtClean="0"/>
          </a:p>
          <a:p>
            <a:pPr lvl="1"/>
            <a:r>
              <a:rPr lang="ja-JP" altLang="en-US" dirty="0" smtClean="0"/>
              <a:t>保険事故の頻度および強度を大きくしてしまう誘因</a:t>
            </a:r>
            <a:endParaRPr lang="en-US" altLang="ja-JP" dirty="0" smtClean="0"/>
          </a:p>
          <a:p>
            <a:pPr lvl="2"/>
            <a:r>
              <a:rPr lang="ja-JP" altLang="en-US" dirty="0" smtClean="0"/>
              <a:t>頻度は疾病率，強度は治療費や医療サービス量</a:t>
            </a:r>
            <a:endParaRPr lang="en-US" altLang="ja-JP" dirty="0" smtClean="0"/>
          </a:p>
          <a:p>
            <a:pPr lvl="2"/>
            <a:r>
              <a:rPr kumimoji="1" lang="ja-JP" altLang="en-US" dirty="0" smtClean="0"/>
              <a:t>ここでは，契約者が頻度および強度をある程度コントロール可能と仮定（＝効用減少というコストを払ってコントロール可能と仮定）</a:t>
            </a:r>
            <a:endParaRPr kumimoji="1" lang="en-US" altLang="ja-JP" dirty="0" smtClean="0"/>
          </a:p>
          <a:p>
            <a:pPr lvl="1"/>
            <a:r>
              <a:rPr lang="ja-JP" altLang="en-US" dirty="0" smtClean="0"/>
              <a:t>余剰の減少</a:t>
            </a:r>
            <a:endParaRPr lang="en-US" altLang="ja-JP" dirty="0" smtClean="0"/>
          </a:p>
          <a:p>
            <a:r>
              <a:rPr kumimoji="1" lang="ja-JP" altLang="en-US" dirty="0" smtClean="0"/>
              <a:t>契約者の自己負担が有効（リスクシェアリング）</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10</a:t>
            </a:fld>
            <a:endParaRPr kumimoji="1" lang="ja-JP" altLang="en-US" dirty="0"/>
          </a:p>
        </p:txBody>
      </p:sp>
      <p:sp>
        <p:nvSpPr>
          <p:cNvPr id="5" name="タイトル 4"/>
          <p:cNvSpPr>
            <a:spLocks noGrp="1"/>
          </p:cNvSpPr>
          <p:nvPr>
            <p:ph type="title"/>
          </p:nvPr>
        </p:nvSpPr>
        <p:spPr>
          <a:xfrm>
            <a:off x="179512" y="188640"/>
            <a:ext cx="8712968"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412776"/>
            <a:ext cx="8784976" cy="4683975"/>
          </a:xfrm>
        </p:spPr>
        <p:txBody>
          <a:bodyPr>
            <a:normAutofit/>
          </a:bodyPr>
          <a:lstStyle/>
          <a:p>
            <a:pPr marL="624078" indent="-514350">
              <a:buSzPct val="100000"/>
              <a:buFont typeface="+mj-ea"/>
              <a:buAutoNum type="circleNumDbPlain"/>
            </a:pPr>
            <a:r>
              <a:rPr kumimoji="1" lang="ja-JP" altLang="en-US" dirty="0" smtClean="0"/>
              <a:t>頻度に関するモラルハザードの影響</a:t>
            </a:r>
            <a:endParaRPr kumimoji="1" lang="en-US" altLang="ja-JP" dirty="0" smtClean="0"/>
          </a:p>
          <a:p>
            <a:pPr marL="624078" indent="-514350">
              <a:buNone/>
            </a:pPr>
            <a:r>
              <a:rPr lang="ja-JP" altLang="en-US" dirty="0" smtClean="0"/>
              <a:t>＜仮定＞</a:t>
            </a:r>
            <a:endParaRPr lang="en-US" altLang="ja-JP" dirty="0" smtClean="0"/>
          </a:p>
          <a:p>
            <a:pPr marL="624078" indent="-514350">
              <a:buNone/>
            </a:pPr>
            <a:r>
              <a:rPr kumimoji="1" lang="ja-JP" altLang="en-US" dirty="0" smtClean="0"/>
              <a:t>頻度　　を下げるために払う効用の減少分　　　　　</a:t>
            </a:r>
            <a:r>
              <a:rPr lang="ja-JP" altLang="en-US" dirty="0" smtClean="0"/>
              <a:t>　</a:t>
            </a:r>
            <a:endParaRPr lang="en-US" altLang="ja-JP" dirty="0" smtClean="0"/>
          </a:p>
          <a:p>
            <a:pPr marL="624078" indent="-514350">
              <a:buNone/>
            </a:pPr>
            <a:r>
              <a:rPr lang="ja-JP" altLang="en-US" dirty="0" smtClean="0"/>
              <a:t>　　　　　　　　　　　　　　　　　　　　　　　　　　　（　　　　　　　　）　　　　　　　　　　　　　　　　　　　　　　　　　　　　　</a:t>
            </a:r>
            <a:endParaRPr lang="en-US" altLang="ja-JP" dirty="0" smtClean="0"/>
          </a:p>
          <a:p>
            <a:pPr marL="624078" indent="-514350">
              <a:buNone/>
            </a:pPr>
            <a:r>
              <a:rPr kumimoji="1" lang="ja-JP" altLang="en-US" dirty="0" smtClean="0"/>
              <a:t>保険料率を設定するための頻度は外生的に　　</a:t>
            </a:r>
            <a:endParaRPr kumimoji="1" lang="en-US" altLang="ja-JP" dirty="0" smtClean="0"/>
          </a:p>
          <a:p>
            <a:pPr marL="624078" indent="-514350">
              <a:buNone/>
            </a:pPr>
            <a:endParaRPr lang="en-US" altLang="ja-JP" dirty="0" smtClean="0"/>
          </a:p>
          <a:p>
            <a:pPr marL="624078" indent="-514350">
              <a:buNone/>
            </a:pPr>
            <a:r>
              <a:rPr kumimoji="1" lang="ja-JP" altLang="en-US" dirty="0" smtClean="0"/>
              <a:t>保険未加入時（保険が存在しない場合）と加入時（存在）の</a:t>
            </a:r>
            <a:endParaRPr kumimoji="1" lang="en-US" altLang="ja-JP" dirty="0" smtClean="0"/>
          </a:p>
          <a:p>
            <a:pPr marL="624078" indent="-514350">
              <a:buNone/>
            </a:pPr>
            <a:r>
              <a:rPr kumimoji="1" lang="ja-JP" altLang="en-US" dirty="0" smtClean="0"/>
              <a:t>一階の条件を比較すると，　　　　　　　　　　　　　　　より，</a:t>
            </a:r>
            <a:endParaRPr kumimoji="1" lang="en-US" altLang="ja-JP" dirty="0" smtClean="0"/>
          </a:p>
          <a:p>
            <a:pPr marL="624078" indent="-514350">
              <a:buNone/>
            </a:pPr>
            <a:r>
              <a:rPr kumimoji="1" lang="ja-JP" altLang="en-US" dirty="0" smtClean="0"/>
              <a:t>保険加入時により大きな疾病率が選択される</a:t>
            </a:r>
            <a:endParaRPr kumimoji="1" lang="en-US" altLang="ja-JP" dirty="0" smtClean="0"/>
          </a:p>
          <a:p>
            <a:pPr marL="624078" indent="-514350">
              <a:buNone/>
            </a:pPr>
            <a:r>
              <a:rPr lang="ja-JP" altLang="en-US" dirty="0" smtClean="0"/>
              <a:t>つまり，疾病率を抑える努力・投資が相対的に行われない</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11</a:t>
            </a:fld>
            <a:endParaRPr kumimoji="1" lang="ja-JP" altLang="en-US" dirty="0"/>
          </a:p>
        </p:txBody>
      </p:sp>
      <p:sp>
        <p:nvSpPr>
          <p:cNvPr id="5" name="タイトル 4"/>
          <p:cNvSpPr>
            <a:spLocks noGrp="1"/>
          </p:cNvSpPr>
          <p:nvPr>
            <p:ph type="title"/>
          </p:nvPr>
        </p:nvSpPr>
        <p:spPr>
          <a:xfrm>
            <a:off x="179512" y="188640"/>
            <a:ext cx="8712968"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graphicFrame>
        <p:nvGraphicFramePr>
          <p:cNvPr id="6" name="オブジェクト 5"/>
          <p:cNvGraphicFramePr>
            <a:graphicFrameLocks noChangeAspect="1"/>
          </p:cNvGraphicFramePr>
          <p:nvPr/>
        </p:nvGraphicFramePr>
        <p:xfrm>
          <a:off x="899592" y="2420888"/>
          <a:ext cx="342075" cy="370582"/>
        </p:xfrm>
        <a:graphic>
          <a:graphicData uri="http://schemas.openxmlformats.org/presentationml/2006/ole">
            <p:oleObj spid="_x0000_s5122" name="数式" r:id="rId3" imgW="152280" imgH="164880" progId="Equation.3">
              <p:embed/>
            </p:oleObj>
          </a:graphicData>
        </a:graphic>
      </p:graphicFrame>
      <p:graphicFrame>
        <p:nvGraphicFramePr>
          <p:cNvPr id="7" name="オブジェクト 6"/>
          <p:cNvGraphicFramePr>
            <a:graphicFrameLocks noChangeAspect="1"/>
          </p:cNvGraphicFramePr>
          <p:nvPr/>
        </p:nvGraphicFramePr>
        <p:xfrm>
          <a:off x="6372200" y="2276872"/>
          <a:ext cx="891506" cy="529332"/>
        </p:xfrm>
        <a:graphic>
          <a:graphicData uri="http://schemas.openxmlformats.org/presentationml/2006/ole">
            <p:oleObj spid="_x0000_s5123" name="数式" r:id="rId4" imgW="406080" imgH="241200" progId="Equation.3">
              <p:embed/>
            </p:oleObj>
          </a:graphicData>
        </a:graphic>
      </p:graphicFrame>
      <p:graphicFrame>
        <p:nvGraphicFramePr>
          <p:cNvPr id="8" name="オブジェクト 7"/>
          <p:cNvGraphicFramePr>
            <a:graphicFrameLocks noChangeAspect="1"/>
          </p:cNvGraphicFramePr>
          <p:nvPr/>
        </p:nvGraphicFramePr>
        <p:xfrm>
          <a:off x="6702425" y="2903538"/>
          <a:ext cx="1538288" cy="403225"/>
        </p:xfrm>
        <a:graphic>
          <a:graphicData uri="http://schemas.openxmlformats.org/presentationml/2006/ole">
            <p:oleObj spid="_x0000_s5124" name="数式" r:id="rId5" imgW="774360" imgH="203040" progId="Equation.3">
              <p:embed/>
            </p:oleObj>
          </a:graphicData>
        </a:graphic>
      </p:graphicFrame>
      <p:graphicFrame>
        <p:nvGraphicFramePr>
          <p:cNvPr id="9" name="オブジェクト 8"/>
          <p:cNvGraphicFramePr>
            <a:graphicFrameLocks noChangeAspect="1"/>
          </p:cNvGraphicFramePr>
          <p:nvPr/>
        </p:nvGraphicFramePr>
        <p:xfrm>
          <a:off x="6660232" y="3284984"/>
          <a:ext cx="324036" cy="432048"/>
        </p:xfrm>
        <a:graphic>
          <a:graphicData uri="http://schemas.openxmlformats.org/presentationml/2006/ole">
            <p:oleObj spid="_x0000_s5125" name="数式" r:id="rId6" imgW="152280" imgH="203040" progId="Equation.3">
              <p:embed/>
            </p:oleObj>
          </a:graphicData>
        </a:graphic>
      </p:graphicFrame>
      <p:graphicFrame>
        <p:nvGraphicFramePr>
          <p:cNvPr id="10" name="オブジェクト 9"/>
          <p:cNvGraphicFramePr>
            <a:graphicFrameLocks noChangeAspect="1"/>
          </p:cNvGraphicFramePr>
          <p:nvPr/>
        </p:nvGraphicFramePr>
        <p:xfrm>
          <a:off x="4139952" y="4653136"/>
          <a:ext cx="3213357" cy="504056"/>
        </p:xfrm>
        <a:graphic>
          <a:graphicData uri="http://schemas.openxmlformats.org/presentationml/2006/ole">
            <p:oleObj spid="_x0000_s5126" name="数式" r:id="rId7" imgW="1295280" imgH="20304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481328"/>
            <a:ext cx="8784976" cy="5116024"/>
          </a:xfrm>
        </p:spPr>
        <p:txBody>
          <a:bodyPr>
            <a:normAutofit/>
          </a:bodyPr>
          <a:lstStyle/>
          <a:p>
            <a:pPr marL="624078" indent="-514350">
              <a:buSzPct val="100000"/>
              <a:buFont typeface="+mj-ea"/>
              <a:buAutoNum type="circleNumDbPlain" startAt="2"/>
            </a:pPr>
            <a:r>
              <a:rPr kumimoji="1" lang="ja-JP" altLang="en-US" dirty="0" smtClean="0"/>
              <a:t>強度に関するモラルハザードの影響</a:t>
            </a:r>
            <a:endParaRPr kumimoji="1" lang="en-US" altLang="ja-JP" dirty="0" smtClean="0"/>
          </a:p>
          <a:p>
            <a:pPr marL="624078" indent="-514350">
              <a:buNone/>
            </a:pPr>
            <a:r>
              <a:rPr lang="ja-JP" altLang="en-US" dirty="0" smtClean="0"/>
              <a:t>＜仮定＞</a:t>
            </a:r>
            <a:endParaRPr lang="en-US" altLang="ja-JP" dirty="0" smtClean="0"/>
          </a:p>
          <a:p>
            <a:pPr marL="624078" indent="-514350">
              <a:buNone/>
            </a:pPr>
            <a:r>
              <a:rPr kumimoji="1" lang="ja-JP" altLang="en-US" dirty="0" smtClean="0"/>
              <a:t>治療費　　を下げるために払う効用の減少分</a:t>
            </a:r>
            <a:endParaRPr kumimoji="1" lang="en-US" altLang="ja-JP" dirty="0" smtClean="0"/>
          </a:p>
          <a:p>
            <a:pPr marL="624078" indent="-514350">
              <a:buNone/>
            </a:pPr>
            <a:r>
              <a:rPr lang="ja-JP" altLang="en-US" dirty="0" smtClean="0"/>
              <a:t>　　　　　　　　　　　　　　　　　　　　　　　　　（　　　　　　　　）</a:t>
            </a:r>
            <a:endParaRPr lang="en-US" altLang="ja-JP" dirty="0" smtClean="0"/>
          </a:p>
          <a:p>
            <a:pPr marL="624078" indent="-514350">
              <a:buNone/>
            </a:pPr>
            <a:endParaRPr kumimoji="1" lang="en-US" altLang="ja-JP" dirty="0" smtClean="0"/>
          </a:p>
          <a:p>
            <a:pPr marL="624078" indent="-514350">
              <a:buNone/>
            </a:pPr>
            <a:r>
              <a:rPr lang="ja-JP" altLang="en-US" dirty="0" smtClean="0"/>
              <a:t>保険未加入時と加入時の一階の条件は，</a:t>
            </a:r>
            <a:endParaRPr lang="en-US" altLang="ja-JP" dirty="0" smtClean="0"/>
          </a:p>
          <a:p>
            <a:pPr marL="624078" indent="-514350">
              <a:buNone/>
            </a:pPr>
            <a:endParaRPr lang="en-US" altLang="ja-JP" dirty="0" smtClean="0"/>
          </a:p>
          <a:p>
            <a:pPr marL="624078" indent="-514350">
              <a:buNone/>
            </a:pPr>
            <a:r>
              <a:rPr lang="ja-JP" altLang="en-US" dirty="0" smtClean="0"/>
              <a:t>であり，　　　　　　　　　　　　　　　　　より，</a:t>
            </a:r>
            <a:endParaRPr lang="en-US" altLang="ja-JP" dirty="0" smtClean="0"/>
          </a:p>
          <a:p>
            <a:pPr marL="624078" indent="-514350">
              <a:buNone/>
            </a:pPr>
            <a:r>
              <a:rPr lang="ja-JP" altLang="en-US" dirty="0" smtClean="0"/>
              <a:t>保険加入時の方がより大きな治療費が選択される</a:t>
            </a:r>
            <a:endParaRPr lang="en-US" altLang="ja-JP" dirty="0" smtClean="0"/>
          </a:p>
          <a:p>
            <a:pPr marL="624078" indent="-514350">
              <a:buNone/>
            </a:pPr>
            <a:r>
              <a:rPr lang="ja-JP" altLang="en-US" dirty="0" smtClean="0"/>
              <a:t>つまり，治療費を抑える努力・投資が相対的に行われない</a:t>
            </a:r>
            <a:endParaRPr lang="en-US" altLang="ja-JP" dirty="0" smtClean="0"/>
          </a:p>
          <a:p>
            <a:pPr marL="624078" indent="-514350">
              <a:buNone/>
            </a:pPr>
            <a:endParaRPr lang="en-US" altLang="ja-JP" dirty="0" smtClean="0"/>
          </a:p>
          <a:p>
            <a:pPr marL="624078" indent="-514350">
              <a:buNone/>
            </a:pP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12</a:t>
            </a:fld>
            <a:endParaRPr kumimoji="1" lang="ja-JP" altLang="en-US" dirty="0"/>
          </a:p>
        </p:txBody>
      </p:sp>
      <p:sp>
        <p:nvSpPr>
          <p:cNvPr id="5" name="タイトル 4"/>
          <p:cNvSpPr>
            <a:spLocks noGrp="1"/>
          </p:cNvSpPr>
          <p:nvPr>
            <p:ph type="title"/>
          </p:nvPr>
        </p:nvSpPr>
        <p:spPr>
          <a:xfrm>
            <a:off x="179512" y="188640"/>
            <a:ext cx="8712968"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graphicFrame>
        <p:nvGraphicFramePr>
          <p:cNvPr id="6" name="オブジェクト 5"/>
          <p:cNvGraphicFramePr>
            <a:graphicFrameLocks noChangeAspect="1"/>
          </p:cNvGraphicFramePr>
          <p:nvPr/>
        </p:nvGraphicFramePr>
        <p:xfrm>
          <a:off x="1403648" y="2420888"/>
          <a:ext cx="504056" cy="385234"/>
        </p:xfrm>
        <a:graphic>
          <a:graphicData uri="http://schemas.openxmlformats.org/presentationml/2006/ole">
            <p:oleObj spid="_x0000_s6146" name="数式" r:id="rId3" imgW="203040" imgH="164880" progId="Equation.3">
              <p:embed/>
            </p:oleObj>
          </a:graphicData>
        </a:graphic>
      </p:graphicFrame>
      <p:graphicFrame>
        <p:nvGraphicFramePr>
          <p:cNvPr id="7" name="オブジェクト 6"/>
          <p:cNvGraphicFramePr>
            <a:graphicFrameLocks noChangeAspect="1"/>
          </p:cNvGraphicFramePr>
          <p:nvPr/>
        </p:nvGraphicFramePr>
        <p:xfrm>
          <a:off x="6804248" y="2420888"/>
          <a:ext cx="990884" cy="431924"/>
        </p:xfrm>
        <a:graphic>
          <a:graphicData uri="http://schemas.openxmlformats.org/presentationml/2006/ole">
            <p:oleObj spid="_x0000_s6147" name="数式" r:id="rId4" imgW="495000" imgH="215640" progId="Equation.3">
              <p:embed/>
            </p:oleObj>
          </a:graphicData>
        </a:graphic>
      </p:graphicFrame>
      <p:graphicFrame>
        <p:nvGraphicFramePr>
          <p:cNvPr id="8" name="オブジェクト 7"/>
          <p:cNvGraphicFramePr>
            <a:graphicFrameLocks noChangeAspect="1"/>
          </p:cNvGraphicFramePr>
          <p:nvPr/>
        </p:nvGraphicFramePr>
        <p:xfrm>
          <a:off x="6300192" y="2924944"/>
          <a:ext cx="1656184" cy="434409"/>
        </p:xfrm>
        <a:graphic>
          <a:graphicData uri="http://schemas.openxmlformats.org/presentationml/2006/ole">
            <p:oleObj spid="_x0000_s6148" name="数式" r:id="rId5" imgW="774360" imgH="203040" progId="Equation.3">
              <p:embed/>
            </p:oleObj>
          </a:graphicData>
        </a:graphic>
      </p:graphicFrame>
      <p:graphicFrame>
        <p:nvGraphicFramePr>
          <p:cNvPr id="9" name="オブジェクト 8"/>
          <p:cNvGraphicFramePr>
            <a:graphicFrameLocks noChangeAspect="1"/>
          </p:cNvGraphicFramePr>
          <p:nvPr/>
        </p:nvGraphicFramePr>
        <p:xfrm>
          <a:off x="827584" y="4293096"/>
          <a:ext cx="7452828" cy="432048"/>
        </p:xfrm>
        <a:graphic>
          <a:graphicData uri="http://schemas.openxmlformats.org/presentationml/2006/ole">
            <p:oleObj spid="_x0000_s6149" name="数式" r:id="rId6" imgW="3504960" imgH="203040" progId="Equation.3">
              <p:embed/>
            </p:oleObj>
          </a:graphicData>
        </a:graphic>
      </p:graphicFrame>
      <p:graphicFrame>
        <p:nvGraphicFramePr>
          <p:cNvPr id="10" name="オブジェクト 9"/>
          <p:cNvGraphicFramePr>
            <a:graphicFrameLocks noChangeAspect="1"/>
          </p:cNvGraphicFramePr>
          <p:nvPr/>
        </p:nvGraphicFramePr>
        <p:xfrm>
          <a:off x="1475656" y="4725144"/>
          <a:ext cx="3855900" cy="432048"/>
        </p:xfrm>
        <a:graphic>
          <a:graphicData uri="http://schemas.openxmlformats.org/presentationml/2006/ole">
            <p:oleObj spid="_x0000_s6150" name="数式" r:id="rId7" imgW="1549080" imgH="20304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624078" indent="-514350">
              <a:buSzPct val="100000"/>
              <a:buFont typeface="+mj-ea"/>
              <a:buAutoNum type="circleNumDbPlain" startAt="3"/>
            </a:pPr>
            <a:r>
              <a:rPr kumimoji="1" lang="ja-JP" altLang="en-US" dirty="0" smtClean="0"/>
              <a:t>余剰の減少（厚生損失）</a:t>
            </a:r>
            <a:endParaRPr kumimoji="1" lang="en-US" altLang="ja-JP" dirty="0" smtClean="0"/>
          </a:p>
          <a:p>
            <a:pPr marL="624078" indent="-514350">
              <a:buSzPct val="100000"/>
              <a:buFont typeface="+mj-ea"/>
              <a:buAutoNum type="circleNumDbPlain" startAt="3"/>
            </a:pPr>
            <a:endParaRPr lang="en-US" altLang="ja-JP" dirty="0" smtClean="0"/>
          </a:p>
          <a:p>
            <a:pPr marL="624078" indent="-514350">
              <a:buSzPct val="100000"/>
              <a:buNone/>
            </a:pP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13</a:t>
            </a:fld>
            <a:endParaRPr kumimoji="1" lang="ja-JP" altLang="en-US" dirty="0"/>
          </a:p>
        </p:txBody>
      </p:sp>
      <p:sp>
        <p:nvSpPr>
          <p:cNvPr id="5" name="タイトル 4"/>
          <p:cNvSpPr>
            <a:spLocks noGrp="1"/>
          </p:cNvSpPr>
          <p:nvPr>
            <p:ph type="title"/>
          </p:nvPr>
        </p:nvSpPr>
        <p:spPr>
          <a:xfrm>
            <a:off x="179512" y="188640"/>
            <a:ext cx="8712968"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cxnSp>
        <p:nvCxnSpPr>
          <p:cNvPr id="6" name="直線矢印コネクタ 5"/>
          <p:cNvCxnSpPr/>
          <p:nvPr/>
        </p:nvCxnSpPr>
        <p:spPr>
          <a:xfrm>
            <a:off x="1763688" y="5517232"/>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rot="5400000" flipH="1" flipV="1">
            <a:off x="-216532" y="3537012"/>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63688" y="2708920"/>
            <a:ext cx="3744416" cy="28083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516216" y="5445224"/>
            <a:ext cx="1800200" cy="369332"/>
          </a:xfrm>
          <a:prstGeom prst="rect">
            <a:avLst/>
          </a:prstGeom>
          <a:noFill/>
        </p:spPr>
        <p:txBody>
          <a:bodyPr wrap="square" rtlCol="0">
            <a:spAutoFit/>
          </a:bodyPr>
          <a:lstStyle/>
          <a:p>
            <a:r>
              <a:rPr kumimoji="1" lang="ja-JP" altLang="en-US" dirty="0" smtClean="0"/>
              <a:t>医療サービス量</a:t>
            </a:r>
            <a:endParaRPr kumimoji="1" lang="ja-JP" altLang="en-US" dirty="0"/>
          </a:p>
        </p:txBody>
      </p:sp>
      <p:sp>
        <p:nvSpPr>
          <p:cNvPr id="10" name="テキスト ボックス 9"/>
          <p:cNvSpPr txBox="1"/>
          <p:nvPr/>
        </p:nvSpPr>
        <p:spPr>
          <a:xfrm>
            <a:off x="3563888" y="3573016"/>
            <a:ext cx="504056" cy="400110"/>
          </a:xfrm>
          <a:prstGeom prst="rect">
            <a:avLst/>
          </a:prstGeom>
          <a:noFill/>
        </p:spPr>
        <p:txBody>
          <a:bodyPr wrap="square" rtlCol="0">
            <a:spAutoFit/>
          </a:bodyPr>
          <a:lstStyle/>
          <a:p>
            <a:r>
              <a:rPr kumimoji="1" lang="en-US" altLang="ja-JP" sz="2000" dirty="0" smtClean="0"/>
              <a:t>E</a:t>
            </a:r>
            <a:endParaRPr kumimoji="1" lang="ja-JP" altLang="en-US" sz="2000" dirty="0"/>
          </a:p>
        </p:txBody>
      </p:sp>
      <p:sp>
        <p:nvSpPr>
          <p:cNvPr id="11" name="テキスト ボックス 10"/>
          <p:cNvSpPr txBox="1"/>
          <p:nvPr/>
        </p:nvSpPr>
        <p:spPr>
          <a:xfrm>
            <a:off x="2915816" y="6309320"/>
            <a:ext cx="4176464" cy="400110"/>
          </a:xfrm>
          <a:prstGeom prst="rect">
            <a:avLst/>
          </a:prstGeom>
          <a:noFill/>
        </p:spPr>
        <p:txBody>
          <a:bodyPr wrap="square" rtlCol="0">
            <a:spAutoFit/>
          </a:bodyPr>
          <a:lstStyle/>
          <a:p>
            <a:r>
              <a:rPr kumimoji="1" lang="ja-JP" altLang="en-US" sz="2000" dirty="0" smtClean="0"/>
              <a:t>図</a:t>
            </a:r>
            <a:r>
              <a:rPr lang="ja-JP" altLang="en-US" sz="2000" dirty="0" smtClean="0"/>
              <a:t>２．</a:t>
            </a:r>
            <a:r>
              <a:rPr kumimoji="1" lang="ja-JP" altLang="en-US" sz="2000" dirty="0" smtClean="0"/>
              <a:t>　医療サービスの需給と総余剰</a:t>
            </a:r>
            <a:endParaRPr kumimoji="1" lang="ja-JP" altLang="en-US" sz="2000" dirty="0"/>
          </a:p>
        </p:txBody>
      </p:sp>
      <p:sp>
        <p:nvSpPr>
          <p:cNvPr id="12" name="テキスト ボックス 11"/>
          <p:cNvSpPr txBox="1"/>
          <p:nvPr/>
        </p:nvSpPr>
        <p:spPr>
          <a:xfrm>
            <a:off x="1907704" y="2348880"/>
            <a:ext cx="2088232" cy="369332"/>
          </a:xfrm>
          <a:prstGeom prst="rect">
            <a:avLst/>
          </a:prstGeom>
          <a:noFill/>
        </p:spPr>
        <p:txBody>
          <a:bodyPr wrap="square" rtlCol="0">
            <a:spAutoFit/>
          </a:bodyPr>
          <a:lstStyle/>
          <a:p>
            <a:r>
              <a:rPr kumimoji="1" lang="ja-JP" altLang="en-US" dirty="0" smtClean="0"/>
              <a:t>需要曲線</a:t>
            </a:r>
            <a:endParaRPr kumimoji="1" lang="ja-JP" altLang="en-US" dirty="0"/>
          </a:p>
        </p:txBody>
      </p:sp>
      <p:cxnSp>
        <p:nvCxnSpPr>
          <p:cNvPr id="13" name="直線コネクタ 12"/>
          <p:cNvCxnSpPr/>
          <p:nvPr/>
        </p:nvCxnSpPr>
        <p:spPr>
          <a:xfrm>
            <a:off x="1763688" y="4077072"/>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588224" y="3933056"/>
            <a:ext cx="1512168" cy="369332"/>
          </a:xfrm>
          <a:prstGeom prst="rect">
            <a:avLst/>
          </a:prstGeom>
          <a:noFill/>
        </p:spPr>
        <p:txBody>
          <a:bodyPr wrap="square" rtlCol="0">
            <a:spAutoFit/>
          </a:bodyPr>
          <a:lstStyle/>
          <a:p>
            <a:r>
              <a:rPr lang="ja-JP" altLang="en-US" dirty="0" smtClean="0"/>
              <a:t>供給曲線</a:t>
            </a:r>
            <a:endParaRPr lang="en-US" altLang="ja-JP" dirty="0" smtClean="0"/>
          </a:p>
        </p:txBody>
      </p:sp>
      <p:sp>
        <p:nvSpPr>
          <p:cNvPr id="15" name="円/楕円 14"/>
          <p:cNvSpPr/>
          <p:nvPr/>
        </p:nvSpPr>
        <p:spPr>
          <a:xfrm>
            <a:off x="3491880" y="4005064"/>
            <a:ext cx="117727" cy="11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p:cNvSpPr txBox="1"/>
          <p:nvPr/>
        </p:nvSpPr>
        <p:spPr>
          <a:xfrm>
            <a:off x="1403648" y="5517232"/>
            <a:ext cx="648072" cy="369332"/>
          </a:xfrm>
          <a:prstGeom prst="rect">
            <a:avLst/>
          </a:prstGeom>
          <a:noFill/>
        </p:spPr>
        <p:txBody>
          <a:bodyPr wrap="square" rtlCol="0">
            <a:spAutoFit/>
          </a:bodyPr>
          <a:lstStyle/>
          <a:p>
            <a:r>
              <a:rPr kumimoji="1" lang="en-US" altLang="ja-JP" dirty="0" smtClean="0"/>
              <a:t>O</a:t>
            </a:r>
            <a:endParaRPr kumimoji="1" lang="ja-JP" altLang="en-US" dirty="0"/>
          </a:p>
        </p:txBody>
      </p:sp>
      <p:sp>
        <p:nvSpPr>
          <p:cNvPr id="17" name="テキスト ボックス 16"/>
          <p:cNvSpPr txBox="1"/>
          <p:nvPr/>
        </p:nvSpPr>
        <p:spPr>
          <a:xfrm>
            <a:off x="1331640" y="2492896"/>
            <a:ext cx="360040" cy="369332"/>
          </a:xfrm>
          <a:prstGeom prst="rect">
            <a:avLst/>
          </a:prstGeom>
          <a:noFill/>
        </p:spPr>
        <p:txBody>
          <a:bodyPr wrap="square" rtlCol="0">
            <a:spAutoFit/>
          </a:bodyPr>
          <a:lstStyle/>
          <a:p>
            <a:r>
              <a:rPr kumimoji="1" lang="en-US" altLang="ja-JP" dirty="0" smtClean="0"/>
              <a:t>D</a:t>
            </a:r>
            <a:endParaRPr kumimoji="1" lang="ja-JP" altLang="en-US" dirty="0"/>
          </a:p>
        </p:txBody>
      </p:sp>
      <p:sp>
        <p:nvSpPr>
          <p:cNvPr id="18" name="テキスト ボックス 17"/>
          <p:cNvSpPr txBox="1"/>
          <p:nvPr/>
        </p:nvSpPr>
        <p:spPr>
          <a:xfrm>
            <a:off x="1331640" y="3861048"/>
            <a:ext cx="360040"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20" name="テキスト ボックス 19"/>
          <p:cNvSpPr txBox="1"/>
          <p:nvPr/>
        </p:nvSpPr>
        <p:spPr>
          <a:xfrm>
            <a:off x="5364088" y="5589240"/>
            <a:ext cx="360040" cy="369332"/>
          </a:xfrm>
          <a:prstGeom prst="rect">
            <a:avLst/>
          </a:prstGeom>
          <a:noFill/>
        </p:spPr>
        <p:txBody>
          <a:bodyPr wrap="square" rtlCol="0">
            <a:spAutoFit/>
          </a:bodyPr>
          <a:lstStyle/>
          <a:p>
            <a:r>
              <a:rPr kumimoji="1" lang="en-US" altLang="ja-JP" dirty="0" smtClean="0"/>
              <a:t>Z</a:t>
            </a:r>
            <a:endParaRPr kumimoji="1" lang="ja-JP" altLang="en-US" dirty="0"/>
          </a:p>
        </p:txBody>
      </p:sp>
      <p:sp>
        <p:nvSpPr>
          <p:cNvPr id="21" name="テキスト ボックス 20"/>
          <p:cNvSpPr txBox="1"/>
          <p:nvPr/>
        </p:nvSpPr>
        <p:spPr>
          <a:xfrm>
            <a:off x="3419872" y="5589240"/>
            <a:ext cx="504056" cy="369332"/>
          </a:xfrm>
          <a:prstGeom prst="rect">
            <a:avLst/>
          </a:prstGeom>
          <a:noFill/>
        </p:spPr>
        <p:txBody>
          <a:bodyPr wrap="square" rtlCol="0">
            <a:spAutoFit/>
          </a:bodyPr>
          <a:lstStyle/>
          <a:p>
            <a:r>
              <a:rPr kumimoji="1" lang="en-US" altLang="ja-JP" dirty="0" smtClean="0"/>
              <a:t>X</a:t>
            </a:r>
            <a:endParaRPr kumimoji="1" lang="ja-JP" altLang="en-US" dirty="0"/>
          </a:p>
        </p:txBody>
      </p:sp>
      <p:cxnSp>
        <p:nvCxnSpPr>
          <p:cNvPr id="24" name="直線コネクタ 23"/>
          <p:cNvCxnSpPr>
            <a:stCxn id="15" idx="4"/>
          </p:cNvCxnSpPr>
          <p:nvPr/>
        </p:nvCxnSpPr>
        <p:spPr>
          <a:xfrm rot="16200000" flipH="1">
            <a:off x="2860096" y="4813436"/>
            <a:ext cx="1394442" cy="1314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5400000" flipH="1" flipV="1">
            <a:off x="4824028" y="4761148"/>
            <a:ext cx="136815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5364088" y="3717032"/>
            <a:ext cx="360040" cy="369332"/>
          </a:xfrm>
          <a:prstGeom prst="rect">
            <a:avLst/>
          </a:prstGeom>
          <a:noFill/>
        </p:spPr>
        <p:txBody>
          <a:bodyPr wrap="square" rtlCol="0">
            <a:spAutoFit/>
          </a:bodyPr>
          <a:lstStyle/>
          <a:p>
            <a:r>
              <a:rPr kumimoji="1" lang="en-US" altLang="ja-JP" dirty="0" smtClean="0"/>
              <a:t>C</a:t>
            </a:r>
            <a:endParaRPr kumimoji="1" lang="ja-JP" altLang="en-US" dirty="0"/>
          </a:p>
        </p:txBody>
      </p:sp>
      <p:sp>
        <p:nvSpPr>
          <p:cNvPr id="31" name="テキスト ボックス 30"/>
          <p:cNvSpPr txBox="1"/>
          <p:nvPr/>
        </p:nvSpPr>
        <p:spPr>
          <a:xfrm>
            <a:off x="5004048" y="2636912"/>
            <a:ext cx="3816424" cy="923330"/>
          </a:xfrm>
          <a:prstGeom prst="rect">
            <a:avLst/>
          </a:prstGeom>
          <a:noFill/>
          <a:ln>
            <a:solidFill>
              <a:schemeClr val="tx1"/>
            </a:solidFill>
          </a:ln>
        </p:spPr>
        <p:txBody>
          <a:bodyPr wrap="square" rtlCol="0">
            <a:spAutoFit/>
          </a:bodyPr>
          <a:lstStyle/>
          <a:p>
            <a:r>
              <a:rPr kumimoji="1" lang="ja-JP" altLang="en-US" dirty="0" smtClean="0"/>
              <a:t>医療サービス価格＝限界費用</a:t>
            </a:r>
            <a:endParaRPr kumimoji="1" lang="en-US" altLang="ja-JP" dirty="0" smtClean="0"/>
          </a:p>
          <a:p>
            <a:r>
              <a:rPr lang="ja-JP" altLang="en-US" dirty="0" smtClean="0"/>
              <a:t>医療保険無し：△</a:t>
            </a:r>
            <a:r>
              <a:rPr lang="en-US" altLang="ja-JP" dirty="0" smtClean="0"/>
              <a:t>AED</a:t>
            </a:r>
          </a:p>
          <a:p>
            <a:r>
              <a:rPr kumimoji="1" lang="ja-JP" altLang="en-US" dirty="0" smtClean="0"/>
              <a:t>医療保険あり：△</a:t>
            </a:r>
            <a:r>
              <a:rPr kumimoji="1" lang="en-US" altLang="ja-JP" dirty="0" smtClean="0"/>
              <a:t>OZD</a:t>
            </a:r>
            <a:r>
              <a:rPr kumimoji="1" lang="ja-JP" altLang="en-US" dirty="0" smtClean="0"/>
              <a:t>－□</a:t>
            </a:r>
            <a:r>
              <a:rPr kumimoji="1" lang="en-US" altLang="ja-JP" dirty="0" smtClean="0"/>
              <a:t>OZCA</a:t>
            </a:r>
            <a:endParaRPr kumimoji="1" lang="ja-JP" altLang="en-US" dirty="0"/>
          </a:p>
        </p:txBody>
      </p:sp>
      <p:sp>
        <p:nvSpPr>
          <p:cNvPr id="25" name="直角三角形 24"/>
          <p:cNvSpPr/>
          <p:nvPr/>
        </p:nvSpPr>
        <p:spPr>
          <a:xfrm rot="10800000">
            <a:off x="3635896" y="4077072"/>
            <a:ext cx="1872208" cy="1440160"/>
          </a:xfrm>
          <a:prstGeom prst="r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481328"/>
            <a:ext cx="8640960" cy="4525963"/>
          </a:xfrm>
        </p:spPr>
        <p:txBody>
          <a:bodyPr/>
          <a:lstStyle/>
          <a:p>
            <a:r>
              <a:rPr kumimoji="1" lang="ja-JP" altLang="en-US" dirty="0" smtClean="0"/>
              <a:t>ここまでは，保険加入時（</a:t>
            </a:r>
            <a:r>
              <a:rPr lang="ja-JP" altLang="en-US" dirty="0" smtClean="0"/>
              <a:t>フルカバー</a:t>
            </a:r>
            <a:r>
              <a:rPr kumimoji="1" lang="ja-JP" altLang="en-US" dirty="0" smtClean="0"/>
              <a:t>）と未加入時を比較</a:t>
            </a:r>
            <a:endParaRPr kumimoji="1" lang="en-US" altLang="ja-JP" dirty="0" smtClean="0"/>
          </a:p>
          <a:p>
            <a:r>
              <a:rPr lang="ja-JP" altLang="en-US" dirty="0" smtClean="0"/>
              <a:t>ここからは，契約者に定率・定額の</a:t>
            </a:r>
            <a:r>
              <a:rPr lang="ja-JP" altLang="en-US" u="sng" dirty="0" smtClean="0"/>
              <a:t>一部負担</a:t>
            </a:r>
            <a:r>
              <a:rPr lang="ja-JP" altLang="en-US" dirty="0" smtClean="0"/>
              <a:t>を課すことによって改善が見られることを示す</a:t>
            </a:r>
            <a:endParaRPr lang="en-US" altLang="ja-JP" dirty="0" smtClean="0"/>
          </a:p>
          <a:p>
            <a:pPr>
              <a:buNone/>
            </a:pPr>
            <a:r>
              <a:rPr lang="en-US" altLang="ja-JP" dirty="0" smtClean="0"/>
              <a:t>	</a:t>
            </a:r>
            <a:r>
              <a:rPr lang="ja-JP" altLang="en-US" dirty="0" smtClean="0"/>
              <a:t>したがって，フルカバー時と一部カバー時を比較する</a:t>
            </a:r>
            <a:endParaRPr lang="en-US" altLang="ja-JP" dirty="0" smtClean="0"/>
          </a:p>
          <a:p>
            <a:pPr>
              <a:buNone/>
            </a:pPr>
            <a:endParaRPr kumimoji="1" lang="en-US" altLang="ja-JP" dirty="0" smtClean="0"/>
          </a:p>
          <a:p>
            <a:pPr marL="681228" indent="-571500">
              <a:buSzPct val="100000"/>
              <a:buFont typeface="+mj-lt"/>
              <a:buAutoNum type="romanLcPeriod"/>
            </a:pPr>
            <a:r>
              <a:rPr lang="ja-JP" altLang="en-US" dirty="0" smtClean="0"/>
              <a:t>定額負担</a:t>
            </a:r>
            <a:endParaRPr lang="en-US" altLang="ja-JP" dirty="0" smtClean="0"/>
          </a:p>
          <a:p>
            <a:pPr marL="624078" indent="-514350">
              <a:buSzPct val="100000"/>
              <a:buNone/>
            </a:pPr>
            <a:r>
              <a:rPr kumimoji="1" lang="ja-JP" altLang="en-US" dirty="0" smtClean="0"/>
              <a:t>契約者の負担を　　　　　　　　　　　，保険者の支払　　　　　</a:t>
            </a:r>
            <a:endParaRPr kumimoji="1" lang="en-US" altLang="ja-JP" dirty="0" smtClean="0"/>
          </a:p>
          <a:p>
            <a:pPr marL="624078" indent="-514350">
              <a:buSzPct val="100000"/>
              <a:buNone/>
            </a:pPr>
            <a:endParaRPr kumimoji="1" lang="en-US" altLang="ja-JP" dirty="0" smtClean="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14</a:t>
            </a:fld>
            <a:endParaRPr kumimoji="1" lang="ja-JP" altLang="en-US" dirty="0"/>
          </a:p>
        </p:txBody>
      </p:sp>
      <p:sp>
        <p:nvSpPr>
          <p:cNvPr id="5" name="タイトル 4"/>
          <p:cNvSpPr>
            <a:spLocks noGrp="1"/>
          </p:cNvSpPr>
          <p:nvPr>
            <p:ph type="title"/>
          </p:nvPr>
        </p:nvSpPr>
        <p:spPr>
          <a:xfrm>
            <a:off x="0" y="274638"/>
            <a:ext cx="8892480"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graphicFrame>
        <p:nvGraphicFramePr>
          <p:cNvPr id="6" name="オブジェクト 5"/>
          <p:cNvGraphicFramePr>
            <a:graphicFrameLocks noChangeAspect="1"/>
          </p:cNvGraphicFramePr>
          <p:nvPr/>
        </p:nvGraphicFramePr>
        <p:xfrm>
          <a:off x="2987824" y="4221088"/>
          <a:ext cx="2232249" cy="463844"/>
        </p:xfrm>
        <a:graphic>
          <a:graphicData uri="http://schemas.openxmlformats.org/presentationml/2006/ole">
            <p:oleObj spid="_x0000_s27650" name="数式" r:id="rId3" imgW="977760" imgH="203040" progId="Equation.3">
              <p:embed/>
            </p:oleObj>
          </a:graphicData>
        </a:graphic>
      </p:graphicFrame>
      <p:graphicFrame>
        <p:nvGraphicFramePr>
          <p:cNvPr id="7" name="オブジェクト 6"/>
          <p:cNvGraphicFramePr>
            <a:graphicFrameLocks noChangeAspect="1"/>
          </p:cNvGraphicFramePr>
          <p:nvPr/>
        </p:nvGraphicFramePr>
        <p:xfrm>
          <a:off x="7668344" y="4221088"/>
          <a:ext cx="1251241" cy="370582"/>
        </p:xfrm>
        <a:graphic>
          <a:graphicData uri="http://schemas.openxmlformats.org/presentationml/2006/ole">
            <p:oleObj spid="_x0000_s27651" name="数式" r:id="rId4" imgW="469800" imgH="16488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481328"/>
            <a:ext cx="9144000" cy="5188032"/>
          </a:xfrm>
        </p:spPr>
        <p:txBody>
          <a:bodyPr>
            <a:normAutofit/>
          </a:bodyPr>
          <a:lstStyle/>
          <a:p>
            <a:pPr marL="624078" indent="-514350">
              <a:buSzPct val="100000"/>
              <a:buFont typeface="+mj-ea"/>
              <a:buAutoNum type="circleNumDbPlain"/>
            </a:pPr>
            <a:r>
              <a:rPr kumimoji="1" lang="ja-JP" altLang="en-US" dirty="0" smtClean="0"/>
              <a:t>頻度</a:t>
            </a:r>
            <a:endParaRPr kumimoji="1" lang="en-US" altLang="ja-JP" dirty="0" smtClean="0"/>
          </a:p>
          <a:p>
            <a:pPr marL="624078" indent="-514350">
              <a:buSzPct val="100000"/>
              <a:buNone/>
            </a:pPr>
            <a:r>
              <a:rPr lang="ja-JP" altLang="en-US" dirty="0" smtClean="0"/>
              <a:t>各場合の一階条件と，　　　　　　　　　　　　　　　　　　　　　より，</a:t>
            </a:r>
            <a:endParaRPr lang="en-US" altLang="ja-JP" dirty="0" smtClean="0"/>
          </a:p>
          <a:p>
            <a:pPr marL="624078" indent="-514350">
              <a:buSzPct val="100000"/>
              <a:buNone/>
            </a:pPr>
            <a:endParaRPr kumimoji="1" lang="en-US" altLang="ja-JP" dirty="0" smtClean="0"/>
          </a:p>
          <a:p>
            <a:pPr marL="624078" indent="-514350">
              <a:buSzPct val="100000"/>
              <a:buNone/>
            </a:pPr>
            <a:r>
              <a:rPr lang="ja-JP" altLang="en-US" dirty="0" smtClean="0"/>
              <a:t>が成立</a:t>
            </a:r>
            <a:endParaRPr lang="en-US" altLang="ja-JP" dirty="0" smtClean="0"/>
          </a:p>
          <a:p>
            <a:pPr marL="624078" indent="-514350">
              <a:buSzPct val="100000"/>
              <a:buNone/>
            </a:pPr>
            <a:r>
              <a:rPr kumimoji="1" lang="ja-JP" altLang="en-US" dirty="0" smtClean="0"/>
              <a:t>一部カバー時の方がフルカバー時よりも小さな頻度</a:t>
            </a:r>
            <a:endParaRPr lang="en-US" altLang="ja-JP" dirty="0" smtClean="0"/>
          </a:p>
          <a:p>
            <a:pPr marL="624078" indent="-514350">
              <a:buSzPct val="100000"/>
              <a:buNone/>
            </a:pPr>
            <a:r>
              <a:rPr kumimoji="1" lang="ja-JP" altLang="en-US" dirty="0" smtClean="0"/>
              <a:t>（⇔疾病率を抑えるための努力・投資がより行われる）</a:t>
            </a:r>
            <a:endParaRPr kumimoji="1" lang="en-US" altLang="ja-JP" dirty="0" smtClean="0"/>
          </a:p>
          <a:p>
            <a:pPr marL="624078" indent="-514350">
              <a:buSzPct val="100000"/>
              <a:buFont typeface="+mj-ea"/>
              <a:buAutoNum type="circleNumDbPlain" startAt="2"/>
            </a:pPr>
            <a:r>
              <a:rPr lang="ja-JP" altLang="en-US" dirty="0" smtClean="0"/>
              <a:t>強度</a:t>
            </a:r>
            <a:endParaRPr lang="en-US" altLang="ja-JP" dirty="0" smtClean="0"/>
          </a:p>
          <a:p>
            <a:pPr marL="624078" indent="-514350">
              <a:buSzPct val="100000"/>
              <a:buNone/>
            </a:pPr>
            <a:r>
              <a:rPr kumimoji="1" lang="ja-JP" altLang="en-US" dirty="0" smtClean="0"/>
              <a:t>同様に一階の条件を比較して，効用関数の仮定から，</a:t>
            </a:r>
            <a:endParaRPr kumimoji="1" lang="en-US" altLang="ja-JP" dirty="0" smtClean="0"/>
          </a:p>
          <a:p>
            <a:pPr marL="624078" indent="-514350">
              <a:buSzPct val="100000"/>
              <a:buNone/>
            </a:pPr>
            <a:endParaRPr lang="en-US" altLang="ja-JP" dirty="0" smtClean="0"/>
          </a:p>
          <a:p>
            <a:pPr marL="624078" indent="-514350">
              <a:buSzPct val="100000"/>
              <a:buNone/>
            </a:pPr>
            <a:r>
              <a:rPr kumimoji="1" lang="ja-JP" altLang="en-US" dirty="0" smtClean="0"/>
              <a:t>が成立</a:t>
            </a:r>
            <a:endParaRPr kumimoji="1" lang="en-US" altLang="ja-JP" dirty="0" smtClean="0"/>
          </a:p>
          <a:p>
            <a:pPr marL="624078" indent="-514350">
              <a:buSzPct val="100000"/>
              <a:buNone/>
            </a:pPr>
            <a:r>
              <a:rPr lang="ja-JP" altLang="en-US" dirty="0" smtClean="0"/>
              <a:t>よって治療費抑制のための努力・投資がより行われる</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15</a:t>
            </a:fld>
            <a:endParaRPr kumimoji="1" lang="ja-JP" altLang="en-US" dirty="0"/>
          </a:p>
        </p:txBody>
      </p:sp>
      <p:sp>
        <p:nvSpPr>
          <p:cNvPr id="5" name="タイトル 4"/>
          <p:cNvSpPr>
            <a:spLocks noGrp="1"/>
          </p:cNvSpPr>
          <p:nvPr>
            <p:ph type="title"/>
          </p:nvPr>
        </p:nvSpPr>
        <p:spPr>
          <a:xfrm>
            <a:off x="0" y="274638"/>
            <a:ext cx="8892480"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graphicFrame>
        <p:nvGraphicFramePr>
          <p:cNvPr id="6" name="オブジェクト 5"/>
          <p:cNvGraphicFramePr>
            <a:graphicFrameLocks noChangeAspect="1"/>
          </p:cNvGraphicFramePr>
          <p:nvPr/>
        </p:nvGraphicFramePr>
        <p:xfrm>
          <a:off x="3419872" y="1988840"/>
          <a:ext cx="4663867" cy="419224"/>
        </p:xfrm>
        <a:graphic>
          <a:graphicData uri="http://schemas.openxmlformats.org/presentationml/2006/ole">
            <p:oleObj spid="_x0000_s28674" name="数式" r:id="rId3" imgW="2260440" imgH="203040" progId="Equation.3">
              <p:embed/>
            </p:oleObj>
          </a:graphicData>
        </a:graphic>
      </p:graphicFrame>
      <p:graphicFrame>
        <p:nvGraphicFramePr>
          <p:cNvPr id="7" name="オブジェクト 6"/>
          <p:cNvGraphicFramePr>
            <a:graphicFrameLocks noChangeAspect="1"/>
          </p:cNvGraphicFramePr>
          <p:nvPr/>
        </p:nvGraphicFramePr>
        <p:xfrm>
          <a:off x="251519" y="2492896"/>
          <a:ext cx="8451939" cy="432048"/>
        </p:xfrm>
        <a:graphic>
          <a:graphicData uri="http://schemas.openxmlformats.org/presentationml/2006/ole">
            <p:oleObj spid="_x0000_s28675" name="数式" r:id="rId4" imgW="3974760" imgH="203040" progId="Equation.3">
              <p:embed/>
            </p:oleObj>
          </a:graphicData>
        </a:graphic>
      </p:graphicFrame>
      <p:graphicFrame>
        <p:nvGraphicFramePr>
          <p:cNvPr id="8" name="オブジェクト 7"/>
          <p:cNvGraphicFramePr>
            <a:graphicFrameLocks noChangeAspect="1"/>
          </p:cNvGraphicFramePr>
          <p:nvPr/>
        </p:nvGraphicFramePr>
        <p:xfrm>
          <a:off x="323528" y="5229200"/>
          <a:ext cx="8305876" cy="419224"/>
        </p:xfrm>
        <a:graphic>
          <a:graphicData uri="http://schemas.openxmlformats.org/presentationml/2006/ole">
            <p:oleObj spid="_x0000_s28676" name="数式" r:id="rId5" imgW="4025880" imgH="203040" progId="Equation.3">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507288" cy="4525963"/>
          </a:xfrm>
        </p:spPr>
        <p:txBody>
          <a:bodyPr>
            <a:normAutofit/>
          </a:bodyPr>
          <a:lstStyle/>
          <a:p>
            <a:pPr marL="681228" indent="-571500">
              <a:buSzPct val="100000"/>
              <a:buFont typeface="+mj-lt"/>
              <a:buAutoNum type="romanLcPeriod" startAt="2"/>
            </a:pPr>
            <a:r>
              <a:rPr kumimoji="1" lang="ja-JP" altLang="en-US" dirty="0" smtClean="0"/>
              <a:t>定率負担（契約者の負担割合　　　　　　　　　）</a:t>
            </a:r>
            <a:endParaRPr kumimoji="1" lang="en-US" altLang="ja-JP" dirty="0" smtClean="0"/>
          </a:p>
          <a:p>
            <a:pPr marL="624078" indent="-514350">
              <a:buSzPct val="100000"/>
              <a:buFont typeface="+mj-ea"/>
              <a:buAutoNum type="circleNumDbPlain"/>
            </a:pPr>
            <a:r>
              <a:rPr lang="ja-JP" altLang="en-US" dirty="0" smtClean="0"/>
              <a:t>頻度</a:t>
            </a:r>
            <a:endParaRPr lang="en-US" altLang="ja-JP" dirty="0" smtClean="0"/>
          </a:p>
          <a:p>
            <a:pPr marL="624078" indent="-514350">
              <a:buSzPct val="100000"/>
              <a:buFont typeface="+mj-ea"/>
              <a:buAutoNum type="circleNumDbPlain"/>
            </a:pPr>
            <a:r>
              <a:rPr lang="ja-JP" altLang="en-US" dirty="0" smtClean="0"/>
              <a:t>強度</a:t>
            </a:r>
            <a:endParaRPr lang="en-US" altLang="ja-JP" dirty="0" smtClean="0"/>
          </a:p>
          <a:p>
            <a:pPr marL="624078" indent="-514350">
              <a:buSzPct val="100000"/>
              <a:buNone/>
            </a:pPr>
            <a:r>
              <a:rPr lang="ja-JP" altLang="en-US" dirty="0" smtClean="0"/>
              <a:t>いずれも，前スライドの定額負担の場合と同様に，フルカバー時と比較することによって，影響が改善されることを示すことができる（略）</a:t>
            </a:r>
            <a:r>
              <a:rPr lang="en-US" altLang="ja-JP" sz="2000" dirty="0" smtClean="0"/>
              <a:t>※</a:t>
            </a:r>
            <a:endParaRPr lang="en-US" altLang="ja-JP" dirty="0" smtClean="0"/>
          </a:p>
          <a:p>
            <a:pPr marL="624078" indent="-514350">
              <a:buSzPct val="100000"/>
              <a:buNone/>
            </a:pPr>
            <a:r>
              <a:rPr lang="ja-JP" altLang="en-US" dirty="0" smtClean="0"/>
              <a:t>つまり，一部カバー時の方が，疾病率抑制に，そして治療費抑制に努力・投資を行う</a:t>
            </a:r>
            <a:endParaRPr lang="en-US" altLang="ja-JP" dirty="0" smtClean="0"/>
          </a:p>
          <a:p>
            <a:pPr marL="624078" indent="-514350">
              <a:buSzPct val="100000"/>
              <a:buNone/>
            </a:pPr>
            <a:r>
              <a:rPr lang="ja-JP" altLang="en-US" dirty="0" smtClean="0"/>
              <a:t>（</a:t>
            </a:r>
            <a:r>
              <a:rPr lang="en-US" altLang="ja-JP" sz="2000" dirty="0" smtClean="0"/>
              <a:t>※</a:t>
            </a:r>
            <a:r>
              <a:rPr lang="ja-JP" altLang="en-US" dirty="0" smtClean="0"/>
              <a:t>②強度における証明の際に　　　　　の仮定を利用）</a:t>
            </a:r>
            <a:endParaRPr lang="en-US" altLang="ja-JP" dirty="0" smtClean="0"/>
          </a:p>
          <a:p>
            <a:pPr marL="624078" indent="-514350">
              <a:buFont typeface="+mj-ea"/>
              <a:buAutoNum type="circleNumDbPlain"/>
            </a:pP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16</a:t>
            </a:fld>
            <a:endParaRPr kumimoji="1" lang="ja-JP" altLang="en-US" dirty="0"/>
          </a:p>
        </p:txBody>
      </p:sp>
      <p:sp>
        <p:nvSpPr>
          <p:cNvPr id="5" name="タイトル 4"/>
          <p:cNvSpPr>
            <a:spLocks noGrp="1"/>
          </p:cNvSpPr>
          <p:nvPr>
            <p:ph type="title"/>
          </p:nvPr>
        </p:nvSpPr>
        <p:spPr>
          <a:xfrm>
            <a:off x="0" y="274638"/>
            <a:ext cx="8892480"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graphicFrame>
        <p:nvGraphicFramePr>
          <p:cNvPr id="6" name="オブジェクト 5"/>
          <p:cNvGraphicFramePr>
            <a:graphicFrameLocks noChangeAspect="1"/>
          </p:cNvGraphicFramePr>
          <p:nvPr/>
        </p:nvGraphicFramePr>
        <p:xfrm>
          <a:off x="5580112" y="1556792"/>
          <a:ext cx="1755501" cy="419224"/>
        </p:xfrm>
        <a:graphic>
          <a:graphicData uri="http://schemas.openxmlformats.org/presentationml/2006/ole">
            <p:oleObj spid="_x0000_s29698" name="数式" r:id="rId3" imgW="850680" imgH="203040" progId="Equation.3">
              <p:embed/>
            </p:oleObj>
          </a:graphicData>
        </a:graphic>
      </p:graphicFrame>
      <p:graphicFrame>
        <p:nvGraphicFramePr>
          <p:cNvPr id="7" name="オブジェクト 6"/>
          <p:cNvGraphicFramePr>
            <a:graphicFrameLocks noChangeAspect="1"/>
          </p:cNvGraphicFramePr>
          <p:nvPr/>
        </p:nvGraphicFramePr>
        <p:xfrm>
          <a:off x="5076056" y="5013176"/>
          <a:ext cx="984560" cy="393824"/>
        </p:xfrm>
        <a:graphic>
          <a:graphicData uri="http://schemas.openxmlformats.org/presentationml/2006/ole">
            <p:oleObj spid="_x0000_s29699" name="数式" r:id="rId4" imgW="444240" imgH="17748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624078" indent="-514350">
              <a:buSzPct val="100000"/>
              <a:buFont typeface="+mj-ea"/>
              <a:buAutoNum type="circleNumDbPlain" startAt="3"/>
            </a:pPr>
            <a:r>
              <a:rPr kumimoji="1" lang="ja-JP" altLang="en-US" dirty="0" smtClean="0"/>
              <a:t>余剰の改善（厚生損失の減少）</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17</a:t>
            </a:fld>
            <a:endParaRPr kumimoji="1" lang="ja-JP" altLang="en-US" dirty="0"/>
          </a:p>
        </p:txBody>
      </p:sp>
      <p:sp>
        <p:nvSpPr>
          <p:cNvPr id="5" name="タイトル 4"/>
          <p:cNvSpPr>
            <a:spLocks noGrp="1"/>
          </p:cNvSpPr>
          <p:nvPr>
            <p:ph type="title"/>
          </p:nvPr>
        </p:nvSpPr>
        <p:spPr>
          <a:xfrm>
            <a:off x="0" y="274638"/>
            <a:ext cx="8892480"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モラルハザード</a:t>
            </a:r>
            <a:r>
              <a:rPr lang="en-US" altLang="ja-JP" dirty="0" smtClean="0"/>
              <a:t>~</a:t>
            </a:r>
            <a:endParaRPr kumimoji="1" lang="ja-JP" altLang="en-US" dirty="0"/>
          </a:p>
        </p:txBody>
      </p:sp>
      <p:cxnSp>
        <p:nvCxnSpPr>
          <p:cNvPr id="6" name="直線矢印コネクタ 5"/>
          <p:cNvCxnSpPr/>
          <p:nvPr/>
        </p:nvCxnSpPr>
        <p:spPr>
          <a:xfrm>
            <a:off x="2483768" y="5661248"/>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rot="5400000" flipH="1" flipV="1">
            <a:off x="610766" y="3789040"/>
            <a:ext cx="374521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483768" y="2276872"/>
            <a:ext cx="4392488" cy="338437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1619672" y="1916832"/>
            <a:ext cx="461665" cy="864096"/>
          </a:xfrm>
          <a:prstGeom prst="rect">
            <a:avLst/>
          </a:prstGeom>
          <a:noFill/>
        </p:spPr>
        <p:txBody>
          <a:bodyPr vert="eaVert" wrap="square" rtlCol="0">
            <a:spAutoFit/>
          </a:bodyPr>
          <a:lstStyle/>
          <a:p>
            <a:r>
              <a:rPr kumimoji="1" lang="ja-JP" altLang="en-US" dirty="0" smtClean="0"/>
              <a:t>価格</a:t>
            </a:r>
            <a:endParaRPr kumimoji="1" lang="ja-JP" altLang="en-US" dirty="0"/>
          </a:p>
        </p:txBody>
      </p:sp>
      <p:sp>
        <p:nvSpPr>
          <p:cNvPr id="10" name="テキスト ボックス 9"/>
          <p:cNvSpPr txBox="1"/>
          <p:nvPr/>
        </p:nvSpPr>
        <p:spPr>
          <a:xfrm>
            <a:off x="4211960" y="3212976"/>
            <a:ext cx="504056" cy="400110"/>
          </a:xfrm>
          <a:prstGeom prst="rect">
            <a:avLst/>
          </a:prstGeom>
          <a:noFill/>
        </p:spPr>
        <p:txBody>
          <a:bodyPr wrap="square" rtlCol="0">
            <a:spAutoFit/>
          </a:bodyPr>
          <a:lstStyle/>
          <a:p>
            <a:r>
              <a:rPr kumimoji="1" lang="en-US" altLang="ja-JP" sz="2000" dirty="0" smtClean="0"/>
              <a:t>E</a:t>
            </a:r>
            <a:endParaRPr kumimoji="1" lang="ja-JP" altLang="en-US" sz="2000" dirty="0"/>
          </a:p>
        </p:txBody>
      </p:sp>
      <p:sp>
        <p:nvSpPr>
          <p:cNvPr id="11" name="テキスト ボックス 10"/>
          <p:cNvSpPr txBox="1"/>
          <p:nvPr/>
        </p:nvSpPr>
        <p:spPr>
          <a:xfrm>
            <a:off x="3347864" y="6237312"/>
            <a:ext cx="4176464" cy="369332"/>
          </a:xfrm>
          <a:prstGeom prst="rect">
            <a:avLst/>
          </a:prstGeom>
          <a:noFill/>
        </p:spPr>
        <p:txBody>
          <a:bodyPr wrap="square" rtlCol="0">
            <a:spAutoFit/>
          </a:bodyPr>
          <a:lstStyle/>
          <a:p>
            <a:r>
              <a:rPr kumimoji="1" lang="ja-JP" altLang="en-US" dirty="0" smtClean="0"/>
              <a:t>図</a:t>
            </a:r>
            <a:r>
              <a:rPr lang="en-US" altLang="ja-JP" dirty="0" smtClean="0"/>
              <a:t>3</a:t>
            </a:r>
            <a:r>
              <a:rPr kumimoji="1" lang="en-US" altLang="ja-JP" dirty="0" smtClean="0"/>
              <a:t>.</a:t>
            </a:r>
            <a:r>
              <a:rPr kumimoji="1" lang="ja-JP" altLang="en-US" dirty="0" smtClean="0"/>
              <a:t>　医療サービスの需給と総余剰</a:t>
            </a:r>
            <a:endParaRPr kumimoji="1" lang="ja-JP" altLang="en-US" dirty="0"/>
          </a:p>
        </p:txBody>
      </p:sp>
      <p:sp>
        <p:nvSpPr>
          <p:cNvPr id="12" name="テキスト ボックス 11"/>
          <p:cNvSpPr txBox="1"/>
          <p:nvPr/>
        </p:nvSpPr>
        <p:spPr>
          <a:xfrm>
            <a:off x="2843808" y="2204864"/>
            <a:ext cx="2088232" cy="369332"/>
          </a:xfrm>
          <a:prstGeom prst="rect">
            <a:avLst/>
          </a:prstGeom>
          <a:noFill/>
        </p:spPr>
        <p:txBody>
          <a:bodyPr wrap="square" rtlCol="0">
            <a:spAutoFit/>
          </a:bodyPr>
          <a:lstStyle/>
          <a:p>
            <a:r>
              <a:rPr kumimoji="1" lang="ja-JP" altLang="en-US" dirty="0" smtClean="0"/>
              <a:t>需要曲線</a:t>
            </a:r>
            <a:endParaRPr kumimoji="1" lang="ja-JP" altLang="en-US" dirty="0"/>
          </a:p>
        </p:txBody>
      </p:sp>
      <p:cxnSp>
        <p:nvCxnSpPr>
          <p:cNvPr id="13" name="直線コネクタ 12"/>
          <p:cNvCxnSpPr/>
          <p:nvPr/>
        </p:nvCxnSpPr>
        <p:spPr>
          <a:xfrm>
            <a:off x="2483768" y="3645024"/>
            <a:ext cx="4680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7020272" y="3501008"/>
            <a:ext cx="1512168" cy="369332"/>
          </a:xfrm>
          <a:prstGeom prst="rect">
            <a:avLst/>
          </a:prstGeom>
          <a:noFill/>
        </p:spPr>
        <p:txBody>
          <a:bodyPr wrap="square" rtlCol="0">
            <a:spAutoFit/>
          </a:bodyPr>
          <a:lstStyle/>
          <a:p>
            <a:r>
              <a:rPr lang="ja-JP" altLang="en-US" dirty="0" smtClean="0"/>
              <a:t>供給曲線</a:t>
            </a:r>
            <a:endParaRPr lang="en-US" altLang="ja-JP" dirty="0" smtClean="0"/>
          </a:p>
        </p:txBody>
      </p:sp>
      <p:sp>
        <p:nvSpPr>
          <p:cNvPr id="15" name="円/楕円 14"/>
          <p:cNvSpPr/>
          <p:nvPr/>
        </p:nvSpPr>
        <p:spPr>
          <a:xfrm>
            <a:off x="4211960" y="357301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p:cNvSpPr txBox="1"/>
          <p:nvPr/>
        </p:nvSpPr>
        <p:spPr>
          <a:xfrm>
            <a:off x="2123728" y="5661248"/>
            <a:ext cx="648072" cy="369332"/>
          </a:xfrm>
          <a:prstGeom prst="rect">
            <a:avLst/>
          </a:prstGeom>
          <a:noFill/>
        </p:spPr>
        <p:txBody>
          <a:bodyPr wrap="square" rtlCol="0">
            <a:spAutoFit/>
          </a:bodyPr>
          <a:lstStyle/>
          <a:p>
            <a:r>
              <a:rPr kumimoji="1" lang="en-US" altLang="ja-JP" dirty="0" smtClean="0"/>
              <a:t>O</a:t>
            </a:r>
            <a:endParaRPr kumimoji="1" lang="ja-JP" altLang="en-US" dirty="0"/>
          </a:p>
        </p:txBody>
      </p:sp>
      <p:sp>
        <p:nvSpPr>
          <p:cNvPr id="17" name="テキスト ボックス 16"/>
          <p:cNvSpPr txBox="1"/>
          <p:nvPr/>
        </p:nvSpPr>
        <p:spPr>
          <a:xfrm>
            <a:off x="2051720" y="2132856"/>
            <a:ext cx="360040" cy="369332"/>
          </a:xfrm>
          <a:prstGeom prst="rect">
            <a:avLst/>
          </a:prstGeom>
          <a:noFill/>
        </p:spPr>
        <p:txBody>
          <a:bodyPr wrap="square" rtlCol="0">
            <a:spAutoFit/>
          </a:bodyPr>
          <a:lstStyle/>
          <a:p>
            <a:r>
              <a:rPr kumimoji="1" lang="en-US" altLang="ja-JP" dirty="0" smtClean="0"/>
              <a:t>D</a:t>
            </a:r>
            <a:endParaRPr kumimoji="1" lang="ja-JP" altLang="en-US" dirty="0"/>
          </a:p>
        </p:txBody>
      </p:sp>
      <p:sp>
        <p:nvSpPr>
          <p:cNvPr id="18" name="テキスト ボックス 17"/>
          <p:cNvSpPr txBox="1"/>
          <p:nvPr/>
        </p:nvSpPr>
        <p:spPr>
          <a:xfrm>
            <a:off x="2051720" y="3501008"/>
            <a:ext cx="360040"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19" name="テキスト ボックス 18"/>
          <p:cNvSpPr txBox="1"/>
          <p:nvPr/>
        </p:nvSpPr>
        <p:spPr>
          <a:xfrm>
            <a:off x="2051720" y="4509120"/>
            <a:ext cx="504056"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20" name="テキスト ボックス 19"/>
          <p:cNvSpPr txBox="1"/>
          <p:nvPr/>
        </p:nvSpPr>
        <p:spPr>
          <a:xfrm>
            <a:off x="6732240" y="5733256"/>
            <a:ext cx="360040" cy="369332"/>
          </a:xfrm>
          <a:prstGeom prst="rect">
            <a:avLst/>
          </a:prstGeom>
          <a:noFill/>
        </p:spPr>
        <p:txBody>
          <a:bodyPr wrap="square" rtlCol="0">
            <a:spAutoFit/>
          </a:bodyPr>
          <a:lstStyle/>
          <a:p>
            <a:r>
              <a:rPr kumimoji="1" lang="en-US" altLang="ja-JP" dirty="0" smtClean="0"/>
              <a:t>Z</a:t>
            </a:r>
            <a:endParaRPr kumimoji="1" lang="ja-JP" altLang="en-US" dirty="0"/>
          </a:p>
        </p:txBody>
      </p:sp>
      <p:sp>
        <p:nvSpPr>
          <p:cNvPr id="21" name="テキスト ボックス 20"/>
          <p:cNvSpPr txBox="1"/>
          <p:nvPr/>
        </p:nvSpPr>
        <p:spPr>
          <a:xfrm>
            <a:off x="4139952" y="5733256"/>
            <a:ext cx="504056" cy="369332"/>
          </a:xfrm>
          <a:prstGeom prst="rect">
            <a:avLst/>
          </a:prstGeom>
          <a:noFill/>
        </p:spPr>
        <p:txBody>
          <a:bodyPr wrap="square" rtlCol="0">
            <a:spAutoFit/>
          </a:bodyPr>
          <a:lstStyle/>
          <a:p>
            <a:r>
              <a:rPr kumimoji="1" lang="en-US" altLang="ja-JP" dirty="0" smtClean="0"/>
              <a:t>X</a:t>
            </a:r>
            <a:endParaRPr kumimoji="1" lang="ja-JP" altLang="en-US" dirty="0"/>
          </a:p>
        </p:txBody>
      </p:sp>
      <p:cxnSp>
        <p:nvCxnSpPr>
          <p:cNvPr id="22" name="直線コネクタ 21"/>
          <p:cNvCxnSpPr/>
          <p:nvPr/>
        </p:nvCxnSpPr>
        <p:spPr>
          <a:xfrm>
            <a:off x="2483768" y="4653136"/>
            <a:ext cx="45365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436096" y="5733256"/>
            <a:ext cx="432048" cy="369332"/>
          </a:xfrm>
          <a:prstGeom prst="rect">
            <a:avLst/>
          </a:prstGeom>
          <a:noFill/>
        </p:spPr>
        <p:txBody>
          <a:bodyPr wrap="square" rtlCol="0">
            <a:spAutoFit/>
          </a:bodyPr>
          <a:lstStyle/>
          <a:p>
            <a:r>
              <a:rPr kumimoji="1" lang="en-US" altLang="ja-JP" dirty="0" smtClean="0"/>
              <a:t>Y</a:t>
            </a:r>
            <a:endParaRPr kumimoji="1" lang="ja-JP" altLang="en-US" dirty="0"/>
          </a:p>
        </p:txBody>
      </p:sp>
      <p:cxnSp>
        <p:nvCxnSpPr>
          <p:cNvPr id="24" name="直線コネクタ 23"/>
          <p:cNvCxnSpPr>
            <a:stCxn id="15" idx="4"/>
          </p:cNvCxnSpPr>
          <p:nvPr/>
        </p:nvCxnSpPr>
        <p:spPr>
          <a:xfrm rot="5400000">
            <a:off x="3311860" y="4689140"/>
            <a:ext cx="194421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5400000">
            <a:off x="4535996" y="4689140"/>
            <a:ext cx="20882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5004048" y="4725144"/>
            <a:ext cx="504056" cy="408494"/>
          </a:xfrm>
          <a:prstGeom prst="rect">
            <a:avLst/>
          </a:prstGeom>
          <a:noFill/>
        </p:spPr>
        <p:txBody>
          <a:bodyPr wrap="square" rtlCol="0">
            <a:spAutoFit/>
          </a:bodyPr>
          <a:lstStyle/>
          <a:p>
            <a:r>
              <a:rPr kumimoji="1" lang="en-US" altLang="ja-JP" sz="2000" dirty="0" smtClean="0"/>
              <a:t>E</a:t>
            </a:r>
            <a:r>
              <a:rPr lang="en-US" altLang="ja-JP" sz="2000" dirty="0" smtClean="0"/>
              <a:t>’</a:t>
            </a:r>
            <a:endParaRPr kumimoji="1" lang="ja-JP" altLang="en-US" sz="2000" dirty="0"/>
          </a:p>
        </p:txBody>
      </p:sp>
      <p:sp>
        <p:nvSpPr>
          <p:cNvPr id="27" name="円/楕円 26"/>
          <p:cNvSpPr/>
          <p:nvPr/>
        </p:nvSpPr>
        <p:spPr>
          <a:xfrm>
            <a:off x="5508104" y="458112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8" name="直線コネクタ 27"/>
          <p:cNvCxnSpPr/>
          <p:nvPr/>
        </p:nvCxnSpPr>
        <p:spPr>
          <a:xfrm rot="5400000" flipH="1" flipV="1">
            <a:off x="5904148" y="4617132"/>
            <a:ext cx="194421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436096" y="3284984"/>
            <a:ext cx="432048" cy="369332"/>
          </a:xfrm>
          <a:prstGeom prst="rect">
            <a:avLst/>
          </a:prstGeom>
          <a:noFill/>
        </p:spPr>
        <p:txBody>
          <a:bodyPr wrap="square" rtlCol="0">
            <a:spAutoFit/>
          </a:bodyPr>
          <a:lstStyle/>
          <a:p>
            <a:r>
              <a:rPr kumimoji="1" lang="en-US" altLang="ja-JP" dirty="0" smtClean="0"/>
              <a:t>B</a:t>
            </a:r>
            <a:endParaRPr kumimoji="1" lang="ja-JP" altLang="en-US" dirty="0"/>
          </a:p>
        </p:txBody>
      </p:sp>
      <p:sp>
        <p:nvSpPr>
          <p:cNvPr id="30" name="テキスト ボックス 29"/>
          <p:cNvSpPr txBox="1"/>
          <p:nvPr/>
        </p:nvSpPr>
        <p:spPr>
          <a:xfrm>
            <a:off x="6732240" y="3284984"/>
            <a:ext cx="360040" cy="369332"/>
          </a:xfrm>
          <a:prstGeom prst="rect">
            <a:avLst/>
          </a:prstGeom>
          <a:noFill/>
        </p:spPr>
        <p:txBody>
          <a:bodyPr wrap="square" rtlCol="0">
            <a:spAutoFit/>
          </a:bodyPr>
          <a:lstStyle/>
          <a:p>
            <a:r>
              <a:rPr kumimoji="1" lang="en-US" altLang="ja-JP" dirty="0" smtClean="0"/>
              <a:t>C</a:t>
            </a:r>
            <a:endParaRPr kumimoji="1" lang="ja-JP" altLang="en-US" dirty="0"/>
          </a:p>
        </p:txBody>
      </p:sp>
      <p:sp>
        <p:nvSpPr>
          <p:cNvPr id="31" name="テキスト ボックス 30"/>
          <p:cNvSpPr txBox="1"/>
          <p:nvPr/>
        </p:nvSpPr>
        <p:spPr>
          <a:xfrm>
            <a:off x="5076056" y="1844824"/>
            <a:ext cx="3816424" cy="1200329"/>
          </a:xfrm>
          <a:prstGeom prst="rect">
            <a:avLst/>
          </a:prstGeom>
          <a:noFill/>
          <a:ln>
            <a:solidFill>
              <a:schemeClr val="tx1"/>
            </a:solidFill>
          </a:ln>
        </p:spPr>
        <p:txBody>
          <a:bodyPr wrap="square" rtlCol="0">
            <a:spAutoFit/>
          </a:bodyPr>
          <a:lstStyle/>
          <a:p>
            <a:r>
              <a:rPr kumimoji="1" lang="en-US" altLang="ja-JP" dirty="0" smtClean="0"/>
              <a:t>A’</a:t>
            </a:r>
            <a:r>
              <a:rPr kumimoji="1" lang="ja-JP" altLang="en-US" dirty="0" smtClean="0"/>
              <a:t>の水準まで契約者自己負担</a:t>
            </a:r>
            <a:endParaRPr kumimoji="1" lang="en-US" altLang="ja-JP" dirty="0" smtClean="0"/>
          </a:p>
          <a:p>
            <a:r>
              <a:rPr lang="ja-JP" altLang="en-US" dirty="0" smtClean="0"/>
              <a:t>フルカバー：△</a:t>
            </a:r>
            <a:r>
              <a:rPr lang="en-US" altLang="ja-JP" dirty="0" smtClean="0"/>
              <a:t>OZD</a:t>
            </a:r>
            <a:r>
              <a:rPr lang="ja-JP" altLang="en-US" dirty="0" smtClean="0"/>
              <a:t>－□</a:t>
            </a:r>
            <a:r>
              <a:rPr lang="en-US" altLang="ja-JP" dirty="0" smtClean="0"/>
              <a:t>OZCA</a:t>
            </a:r>
          </a:p>
          <a:p>
            <a:r>
              <a:rPr lang="ja-JP" altLang="en-US" dirty="0" smtClean="0"/>
              <a:t>一部カバー：△</a:t>
            </a:r>
            <a:r>
              <a:rPr lang="en-US" altLang="ja-JP" dirty="0" smtClean="0"/>
              <a:t>A’E’D</a:t>
            </a:r>
            <a:r>
              <a:rPr lang="ja-JP" altLang="en-US" dirty="0" smtClean="0"/>
              <a:t>－□</a:t>
            </a:r>
            <a:r>
              <a:rPr lang="en-US" altLang="ja-JP" dirty="0" smtClean="0"/>
              <a:t>A’E’BA</a:t>
            </a:r>
          </a:p>
          <a:p>
            <a:r>
              <a:rPr lang="en-US" altLang="ja-JP" dirty="0" smtClean="0"/>
              <a:t>	</a:t>
            </a:r>
            <a:r>
              <a:rPr lang="ja-JP" altLang="en-US" dirty="0" smtClean="0"/>
              <a:t>　　＝△</a:t>
            </a:r>
            <a:r>
              <a:rPr lang="en-US" altLang="ja-JP" dirty="0" smtClean="0"/>
              <a:t>AED</a:t>
            </a:r>
            <a:r>
              <a:rPr lang="ja-JP" altLang="en-US" dirty="0" smtClean="0"/>
              <a:t>－△</a:t>
            </a:r>
            <a:r>
              <a:rPr lang="en-US" altLang="ja-JP" dirty="0" smtClean="0"/>
              <a:t>EBE’</a:t>
            </a:r>
            <a:endParaRPr lang="ja-JP" altLang="en-US" dirty="0" smtClean="0"/>
          </a:p>
        </p:txBody>
      </p:sp>
      <p:sp>
        <p:nvSpPr>
          <p:cNvPr id="33" name="直角三角形 32"/>
          <p:cNvSpPr/>
          <p:nvPr/>
        </p:nvSpPr>
        <p:spPr>
          <a:xfrm rot="10800000">
            <a:off x="5580112" y="4653136"/>
            <a:ext cx="1296144" cy="1008112"/>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5580112" y="3645024"/>
            <a:ext cx="1296144" cy="100811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テキスト ボックス 34"/>
          <p:cNvSpPr txBox="1"/>
          <p:nvPr/>
        </p:nvSpPr>
        <p:spPr>
          <a:xfrm>
            <a:off x="0" y="2564904"/>
            <a:ext cx="2123728" cy="1200329"/>
          </a:xfrm>
          <a:prstGeom prst="rect">
            <a:avLst/>
          </a:prstGeom>
          <a:noFill/>
        </p:spPr>
        <p:txBody>
          <a:bodyPr wrap="square" rtlCol="0">
            <a:spAutoFit/>
          </a:bodyPr>
          <a:lstStyle/>
          <a:p>
            <a:r>
              <a:rPr lang="ja-JP" altLang="en-US" sz="2400" dirty="0" smtClean="0"/>
              <a:t>需要の</a:t>
            </a:r>
            <a:endParaRPr lang="en-US" altLang="ja-JP" sz="2400" dirty="0" smtClean="0"/>
          </a:p>
          <a:p>
            <a:r>
              <a:rPr lang="ja-JP" altLang="en-US" sz="2400" u="sng" dirty="0" smtClean="0"/>
              <a:t>価格弾力性</a:t>
            </a:r>
            <a:endParaRPr lang="en-US" altLang="ja-JP" sz="2400" u="sng" dirty="0" smtClean="0"/>
          </a:p>
          <a:p>
            <a:r>
              <a:rPr kumimoji="1" lang="ja-JP" altLang="en-US" sz="2400" dirty="0" smtClean="0"/>
              <a:t>に大きく依存</a:t>
            </a:r>
            <a:endParaRPr kumimoji="1" lang="ja-JP" altLang="en-US" sz="2400" dirty="0"/>
          </a:p>
        </p:txBody>
      </p:sp>
      <p:sp>
        <p:nvSpPr>
          <p:cNvPr id="36" name="下矢印 35"/>
          <p:cNvSpPr/>
          <p:nvPr/>
        </p:nvSpPr>
        <p:spPr>
          <a:xfrm>
            <a:off x="683568" y="3933056"/>
            <a:ext cx="504056" cy="21602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0" y="4365104"/>
            <a:ext cx="2123728" cy="1200329"/>
          </a:xfrm>
          <a:prstGeom prst="rect">
            <a:avLst/>
          </a:prstGeom>
          <a:noFill/>
        </p:spPr>
        <p:txBody>
          <a:bodyPr wrap="square" rtlCol="0">
            <a:spAutoFit/>
          </a:bodyPr>
          <a:lstStyle/>
          <a:p>
            <a:r>
              <a:rPr kumimoji="1" lang="ja-JP" altLang="en-US" sz="2400" dirty="0" smtClean="0"/>
              <a:t>医療需要の</a:t>
            </a:r>
            <a:endParaRPr kumimoji="1" lang="en-US" altLang="ja-JP" sz="2400" dirty="0" smtClean="0"/>
          </a:p>
          <a:p>
            <a:r>
              <a:rPr lang="ja-JP" altLang="en-US" sz="2400" dirty="0" smtClean="0"/>
              <a:t>価格弾力性</a:t>
            </a:r>
            <a:endParaRPr lang="en-US" altLang="ja-JP" sz="2400" dirty="0" smtClean="0"/>
          </a:p>
          <a:p>
            <a:r>
              <a:rPr kumimoji="1" lang="ja-JP" altLang="en-US" sz="2400" dirty="0" smtClean="0"/>
              <a:t>の検証</a:t>
            </a:r>
            <a:endParaRPr kumimoji="1" lang="ja-JP" altLang="en-US" sz="2400" dirty="0"/>
          </a:p>
        </p:txBody>
      </p:sp>
      <p:sp>
        <p:nvSpPr>
          <p:cNvPr id="37" name="テキスト ボックス 36"/>
          <p:cNvSpPr txBox="1"/>
          <p:nvPr/>
        </p:nvSpPr>
        <p:spPr>
          <a:xfrm>
            <a:off x="7164288" y="5877272"/>
            <a:ext cx="1800200" cy="369332"/>
          </a:xfrm>
          <a:prstGeom prst="rect">
            <a:avLst/>
          </a:prstGeom>
          <a:noFill/>
        </p:spPr>
        <p:txBody>
          <a:bodyPr wrap="square" rtlCol="0">
            <a:spAutoFit/>
          </a:bodyPr>
          <a:lstStyle/>
          <a:p>
            <a:r>
              <a:rPr kumimoji="1" lang="ja-JP" altLang="en-US" dirty="0" smtClean="0"/>
              <a:t>医療サービス量</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heckerboard(across)">
                                      <p:cBhvr>
                                        <p:cTn id="7" dur="500"/>
                                        <p:tgtEl>
                                          <p:spTgt spid="3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checkerboard(across)">
                                      <p:cBhvr>
                                        <p:cTn id="1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363272" cy="4525963"/>
          </a:xfrm>
        </p:spPr>
        <p:txBody>
          <a:bodyPr/>
          <a:lstStyle/>
          <a:p>
            <a:r>
              <a:rPr kumimoji="1" lang="ja-JP" altLang="en-US" dirty="0" smtClean="0"/>
              <a:t>逆選択</a:t>
            </a:r>
            <a:endParaRPr kumimoji="1" lang="en-US" altLang="ja-JP" dirty="0" smtClean="0"/>
          </a:p>
          <a:p>
            <a:pPr lvl="1"/>
            <a:r>
              <a:rPr lang="ja-JP" altLang="en-US" dirty="0" smtClean="0"/>
              <a:t>契約締結前の情報の非対称性から生じる現象</a:t>
            </a:r>
            <a:endParaRPr lang="en-US" altLang="ja-JP" dirty="0" smtClean="0"/>
          </a:p>
          <a:p>
            <a:pPr lvl="1"/>
            <a:r>
              <a:rPr kumimoji="1" lang="ja-JP" altLang="en-US" dirty="0" smtClean="0"/>
              <a:t>保険者が被保険者のリスクタイプを識別することができないことから生じる現象</a:t>
            </a:r>
            <a:endParaRPr kumimoji="1" lang="en-US" altLang="ja-JP" dirty="0" smtClean="0"/>
          </a:p>
          <a:p>
            <a:pPr lvl="1"/>
            <a:endParaRPr kumimoji="1" lang="en-US" altLang="ja-JP" dirty="0" smtClean="0"/>
          </a:p>
          <a:p>
            <a:r>
              <a:rPr lang="ja-JP" altLang="en-US" dirty="0" smtClean="0"/>
              <a:t>リスクタイプ</a:t>
            </a:r>
            <a:r>
              <a:rPr lang="en-US" altLang="ja-JP" dirty="0" smtClean="0"/>
              <a:t>2</a:t>
            </a:r>
            <a:r>
              <a:rPr lang="ja-JP" altLang="en-US" dirty="0" smtClean="0"/>
              <a:t>種類（タイプ</a:t>
            </a:r>
            <a:r>
              <a:rPr lang="en-US" altLang="ja-JP" dirty="0" smtClean="0"/>
              <a:t>L</a:t>
            </a:r>
            <a:r>
              <a:rPr lang="ja-JP" altLang="en-US" dirty="0" smtClean="0"/>
              <a:t>とタイプ</a:t>
            </a:r>
            <a:r>
              <a:rPr lang="en-US" altLang="ja-JP" dirty="0" smtClean="0"/>
              <a:t>H</a:t>
            </a:r>
            <a:r>
              <a:rPr lang="ja-JP" altLang="en-US" dirty="0" smtClean="0"/>
              <a:t>）</a:t>
            </a:r>
            <a:endParaRPr lang="en-US" altLang="ja-JP" dirty="0" smtClean="0"/>
          </a:p>
          <a:p>
            <a:pPr>
              <a:buNone/>
            </a:pPr>
            <a:r>
              <a:rPr lang="ja-JP" altLang="en-US" dirty="0" smtClean="0"/>
              <a:t>　疾病率：タイプ</a:t>
            </a:r>
            <a:r>
              <a:rPr lang="en-US" altLang="ja-JP" dirty="0" smtClean="0"/>
              <a:t>L</a:t>
            </a:r>
            <a:r>
              <a:rPr lang="ja-JP" altLang="en-US" dirty="0" smtClean="0"/>
              <a:t>は　　，タイプ</a:t>
            </a:r>
            <a:r>
              <a:rPr lang="en-US" altLang="ja-JP" dirty="0" smtClean="0"/>
              <a:t>H</a:t>
            </a:r>
            <a:r>
              <a:rPr lang="ja-JP" altLang="en-US" dirty="0" smtClean="0"/>
              <a:t>は　　（　　　　　　　　　　）</a:t>
            </a:r>
            <a:endParaRPr lang="en-US" altLang="ja-JP" dirty="0" smtClean="0"/>
          </a:p>
          <a:p>
            <a:pPr>
              <a:buNone/>
            </a:pPr>
            <a:r>
              <a:rPr lang="ja-JP" altLang="en-US" dirty="0" smtClean="0"/>
              <a:t>　タイプ</a:t>
            </a:r>
            <a:r>
              <a:rPr lang="en-US" altLang="ja-JP" dirty="0" smtClean="0"/>
              <a:t>L</a:t>
            </a:r>
            <a:r>
              <a:rPr lang="ja-JP" altLang="en-US" dirty="0" smtClean="0"/>
              <a:t>と</a:t>
            </a:r>
            <a:r>
              <a:rPr lang="en-US" altLang="ja-JP" dirty="0" smtClean="0"/>
              <a:t>H</a:t>
            </a:r>
            <a:r>
              <a:rPr lang="ja-JP" altLang="en-US" dirty="0" smtClean="0"/>
              <a:t>の存在割合は知られている，　　　　　　</a:t>
            </a:r>
            <a:endParaRPr lang="en-US" altLang="ja-JP" dirty="0" smtClean="0"/>
          </a:p>
          <a:p>
            <a:pPr>
              <a:buNone/>
            </a:pPr>
            <a:r>
              <a:rPr lang="ja-JP" altLang="en-US" dirty="0" smtClean="0"/>
              <a:t>　　　　　　　　　　　　　　　　　　　　　　　　　　　（　　　　　　　）</a:t>
            </a:r>
            <a:endParaRPr lang="en-US" altLang="ja-JP" dirty="0" smtClean="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18</a:t>
            </a:fld>
            <a:endParaRPr kumimoji="1" lang="ja-JP" altLang="en-US" dirty="0"/>
          </a:p>
        </p:txBody>
      </p:sp>
      <p:sp>
        <p:nvSpPr>
          <p:cNvPr id="4" name="タイトル 3"/>
          <p:cNvSpPr>
            <a:spLocks noGrp="1"/>
          </p:cNvSpPr>
          <p:nvPr>
            <p:ph type="title"/>
          </p:nvPr>
        </p:nvSpPr>
        <p:spPr>
          <a:xfrm>
            <a:off x="179512" y="274638"/>
            <a:ext cx="8784976"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逆選択</a:t>
            </a:r>
            <a:r>
              <a:rPr lang="en-US" altLang="ja-JP" dirty="0" smtClean="0"/>
              <a:t>~</a:t>
            </a:r>
            <a:endParaRPr kumimoji="1" lang="ja-JP" altLang="en-US" dirty="0"/>
          </a:p>
        </p:txBody>
      </p:sp>
      <p:graphicFrame>
        <p:nvGraphicFramePr>
          <p:cNvPr id="5" name="オブジェクト 4"/>
          <p:cNvGraphicFramePr>
            <a:graphicFrameLocks noChangeAspect="1"/>
          </p:cNvGraphicFramePr>
          <p:nvPr/>
        </p:nvGraphicFramePr>
        <p:xfrm>
          <a:off x="3491880" y="3861048"/>
          <a:ext cx="432048" cy="459052"/>
        </p:xfrm>
        <a:graphic>
          <a:graphicData uri="http://schemas.openxmlformats.org/presentationml/2006/ole">
            <p:oleObj spid="_x0000_s30722" name="数式" r:id="rId3" imgW="203040" imgH="215640" progId="Equation.3">
              <p:embed/>
            </p:oleObj>
          </a:graphicData>
        </a:graphic>
      </p:graphicFrame>
      <p:graphicFrame>
        <p:nvGraphicFramePr>
          <p:cNvPr id="30723" name="Object 3"/>
          <p:cNvGraphicFramePr>
            <a:graphicFrameLocks noChangeAspect="1"/>
          </p:cNvGraphicFramePr>
          <p:nvPr/>
        </p:nvGraphicFramePr>
        <p:xfrm>
          <a:off x="5580112" y="3861048"/>
          <a:ext cx="485775" cy="458787"/>
        </p:xfrm>
        <a:graphic>
          <a:graphicData uri="http://schemas.openxmlformats.org/presentationml/2006/ole">
            <p:oleObj spid="_x0000_s30723" name="数式" r:id="rId4" imgW="228600" imgH="215640" progId="Equation.3">
              <p:embed/>
            </p:oleObj>
          </a:graphicData>
        </a:graphic>
      </p:graphicFrame>
      <p:graphicFrame>
        <p:nvGraphicFramePr>
          <p:cNvPr id="7" name="オブジェクト 6"/>
          <p:cNvGraphicFramePr>
            <a:graphicFrameLocks noChangeAspect="1"/>
          </p:cNvGraphicFramePr>
          <p:nvPr/>
        </p:nvGraphicFramePr>
        <p:xfrm>
          <a:off x="6228184" y="3933056"/>
          <a:ext cx="2274015" cy="477262"/>
        </p:xfrm>
        <a:graphic>
          <a:graphicData uri="http://schemas.openxmlformats.org/presentationml/2006/ole">
            <p:oleObj spid="_x0000_s30724" name="数式" r:id="rId5" imgW="1028520" imgH="215640" progId="Equation.3">
              <p:embed/>
            </p:oleObj>
          </a:graphicData>
        </a:graphic>
      </p:graphicFrame>
      <p:graphicFrame>
        <p:nvGraphicFramePr>
          <p:cNvPr id="8" name="オブジェクト 7"/>
          <p:cNvGraphicFramePr>
            <a:graphicFrameLocks noChangeAspect="1"/>
          </p:cNvGraphicFramePr>
          <p:nvPr/>
        </p:nvGraphicFramePr>
        <p:xfrm>
          <a:off x="6588224" y="4365104"/>
          <a:ext cx="1296144" cy="442586"/>
        </p:xfrm>
        <a:graphic>
          <a:graphicData uri="http://schemas.openxmlformats.org/presentationml/2006/ole">
            <p:oleObj spid="_x0000_s30725" name="数式" r:id="rId6" imgW="520560" imgH="177480" progId="Equation.3">
              <p:embed/>
            </p:oleObj>
          </a:graphicData>
        </a:graphic>
      </p:graphicFrame>
      <p:graphicFrame>
        <p:nvGraphicFramePr>
          <p:cNvPr id="9" name="オブジェクト 8"/>
          <p:cNvGraphicFramePr>
            <a:graphicFrameLocks noChangeAspect="1"/>
          </p:cNvGraphicFramePr>
          <p:nvPr/>
        </p:nvGraphicFramePr>
        <p:xfrm>
          <a:off x="7020272" y="4869160"/>
          <a:ext cx="1512168" cy="460225"/>
        </p:xfrm>
        <a:graphic>
          <a:graphicData uri="http://schemas.openxmlformats.org/presentationml/2006/ole">
            <p:oleObj spid="_x0000_s30726" name="数式" r:id="rId7" imgW="583920" imgH="17748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95536" y="1412776"/>
            <a:ext cx="8748464" cy="4666523"/>
          </a:xfrm>
        </p:spPr>
        <p:txBody>
          <a:bodyPr>
            <a:normAutofit/>
          </a:bodyPr>
          <a:lstStyle/>
          <a:p>
            <a:r>
              <a:rPr kumimoji="1" lang="ja-JP" altLang="en-US" sz="2400" dirty="0" smtClean="0"/>
              <a:t>保険</a:t>
            </a:r>
            <a:r>
              <a:rPr lang="ja-JP" altLang="en-US" sz="2400" dirty="0" smtClean="0"/>
              <a:t>者がタイプ</a:t>
            </a:r>
            <a:r>
              <a:rPr lang="en-US" altLang="ja-JP" sz="2400" dirty="0" smtClean="0"/>
              <a:t>L</a:t>
            </a:r>
            <a:r>
              <a:rPr lang="ja-JP" altLang="en-US" sz="2400" dirty="0" smtClean="0"/>
              <a:t>と</a:t>
            </a:r>
            <a:r>
              <a:rPr lang="en-US" altLang="ja-JP" sz="2400" dirty="0" smtClean="0"/>
              <a:t>H</a:t>
            </a:r>
            <a:r>
              <a:rPr lang="ja-JP" altLang="en-US" sz="2400" dirty="0" smtClean="0"/>
              <a:t>を完全に識別できる（</a:t>
            </a:r>
            <a:r>
              <a:rPr lang="ja-JP" altLang="en-US" sz="2400" u="sng" dirty="0" smtClean="0"/>
              <a:t>完全情報</a:t>
            </a:r>
            <a:r>
              <a:rPr lang="ja-JP" altLang="en-US" sz="2400" dirty="0" smtClean="0"/>
              <a:t>）</a:t>
            </a:r>
            <a:endParaRPr lang="en-US" altLang="ja-JP" sz="2400" dirty="0" smtClean="0"/>
          </a:p>
          <a:p>
            <a:pPr>
              <a:buNone/>
            </a:pPr>
            <a:r>
              <a:rPr kumimoji="1" lang="en-US" altLang="ja-JP" sz="2400" dirty="0" smtClean="0"/>
              <a:t>		</a:t>
            </a:r>
            <a:r>
              <a:rPr kumimoji="1" lang="ja-JP" altLang="en-US" sz="2400" dirty="0" smtClean="0"/>
              <a:t>→それぞれフルカバーの保険を提供，保険料もそれぞれ</a:t>
            </a:r>
            <a:endParaRPr kumimoji="1" lang="ja-JP" altLang="en-US" sz="2400"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19</a:t>
            </a:fld>
            <a:endParaRPr kumimoji="1" lang="ja-JP" altLang="en-US" dirty="0"/>
          </a:p>
        </p:txBody>
      </p:sp>
      <p:sp>
        <p:nvSpPr>
          <p:cNvPr id="4" name="タイトル 3"/>
          <p:cNvSpPr>
            <a:spLocks noGrp="1"/>
          </p:cNvSpPr>
          <p:nvPr>
            <p:ph type="title"/>
          </p:nvPr>
        </p:nvSpPr>
        <p:spPr>
          <a:xfrm>
            <a:off x="179512" y="274638"/>
            <a:ext cx="8784976"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逆選択</a:t>
            </a:r>
            <a:r>
              <a:rPr lang="en-US" altLang="ja-JP" dirty="0" smtClean="0"/>
              <a:t>~</a:t>
            </a:r>
            <a:endParaRPr kumimoji="1" lang="ja-JP" altLang="en-US" dirty="0"/>
          </a:p>
        </p:txBody>
      </p:sp>
      <p:cxnSp>
        <p:nvCxnSpPr>
          <p:cNvPr id="5" name="直線矢印コネクタ 4"/>
          <p:cNvCxnSpPr/>
          <p:nvPr/>
        </p:nvCxnSpPr>
        <p:spPr>
          <a:xfrm>
            <a:off x="1835696" y="6309320"/>
            <a:ext cx="540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rot="5400000" flipH="1" flipV="1">
            <a:off x="-144524" y="4329100"/>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1835696" y="2492896"/>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835696" y="4293096"/>
            <a:ext cx="3816424" cy="2016224"/>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3203848" y="5013176"/>
            <a:ext cx="144016" cy="14401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1115616" y="2996952"/>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1" name="テキスト ボックス 10"/>
          <p:cNvSpPr txBox="1"/>
          <p:nvPr/>
        </p:nvSpPr>
        <p:spPr>
          <a:xfrm>
            <a:off x="1187624" y="2564904"/>
            <a:ext cx="648072" cy="369332"/>
          </a:xfrm>
          <a:prstGeom prst="rect">
            <a:avLst/>
          </a:prstGeom>
          <a:noFill/>
        </p:spPr>
        <p:txBody>
          <a:bodyPr wrap="square" rtlCol="0">
            <a:spAutoFit/>
          </a:bodyPr>
          <a:lstStyle/>
          <a:p>
            <a:r>
              <a:rPr lang="en-US" altLang="ja-JP" dirty="0" smtClean="0"/>
              <a:t>(W</a:t>
            </a:r>
            <a:r>
              <a:rPr lang="en-US" altLang="ja-JP" sz="1200" dirty="0" smtClean="0"/>
              <a:t>2</a:t>
            </a:r>
            <a:r>
              <a:rPr lang="en-US" altLang="ja-JP" dirty="0" smtClean="0"/>
              <a:t>)</a:t>
            </a:r>
            <a:endParaRPr kumimoji="1" lang="ja-JP" altLang="en-US" dirty="0"/>
          </a:p>
        </p:txBody>
      </p:sp>
      <p:sp>
        <p:nvSpPr>
          <p:cNvPr id="12" name="テキスト ボックス 11"/>
          <p:cNvSpPr txBox="1"/>
          <p:nvPr/>
        </p:nvSpPr>
        <p:spPr>
          <a:xfrm>
            <a:off x="3131840" y="4653136"/>
            <a:ext cx="504056" cy="400110"/>
          </a:xfrm>
          <a:prstGeom prst="rect">
            <a:avLst/>
          </a:prstGeom>
          <a:noFill/>
        </p:spPr>
        <p:txBody>
          <a:bodyPr wrap="square" rtlCol="0">
            <a:spAutoFit/>
          </a:bodyPr>
          <a:lstStyle/>
          <a:p>
            <a:r>
              <a:rPr kumimoji="1" lang="en-US" altLang="ja-JP" sz="2000" dirty="0" smtClean="0"/>
              <a:t>E</a:t>
            </a:r>
            <a:r>
              <a:rPr kumimoji="1" lang="en-US" altLang="ja-JP" sz="1600" dirty="0" smtClean="0"/>
              <a:t>H</a:t>
            </a:r>
          </a:p>
        </p:txBody>
      </p:sp>
      <p:sp>
        <p:nvSpPr>
          <p:cNvPr id="14" name="円/楕円 13"/>
          <p:cNvSpPr/>
          <p:nvPr/>
        </p:nvSpPr>
        <p:spPr>
          <a:xfrm rot="19093364" flipH="1">
            <a:off x="4680681" y="5757302"/>
            <a:ext cx="133665" cy="1610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1547664" y="6309320"/>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6" name="直線コネクタ 15"/>
          <p:cNvCxnSpPr/>
          <p:nvPr/>
        </p:nvCxnSpPr>
        <p:spPr>
          <a:xfrm rot="16200000" flipH="1">
            <a:off x="4438376" y="5794873"/>
            <a:ext cx="8367" cy="29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V="1">
            <a:off x="2051720" y="3284984"/>
            <a:ext cx="3744416" cy="230425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円/楕円 17"/>
          <p:cNvSpPr/>
          <p:nvPr/>
        </p:nvSpPr>
        <p:spPr>
          <a:xfrm>
            <a:off x="3851920" y="4437112"/>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3995936" y="4149080"/>
            <a:ext cx="648072" cy="400110"/>
          </a:xfrm>
          <a:prstGeom prst="rect">
            <a:avLst/>
          </a:prstGeom>
          <a:noFill/>
        </p:spPr>
        <p:txBody>
          <a:bodyPr wrap="square" rtlCol="0">
            <a:spAutoFit/>
          </a:bodyPr>
          <a:lstStyle/>
          <a:p>
            <a:r>
              <a:rPr kumimoji="1" lang="en-US" altLang="ja-JP" sz="2000" dirty="0" smtClean="0"/>
              <a:t>E</a:t>
            </a:r>
            <a:r>
              <a:rPr kumimoji="1" lang="en-US" altLang="ja-JP" sz="1600" dirty="0" smtClean="0"/>
              <a:t>L</a:t>
            </a:r>
            <a:endParaRPr kumimoji="1" lang="ja-JP" altLang="en-US" dirty="0"/>
          </a:p>
        </p:txBody>
      </p:sp>
      <p:sp>
        <p:nvSpPr>
          <p:cNvPr id="20" name="テキスト ボックス 19"/>
          <p:cNvSpPr txBox="1"/>
          <p:nvPr/>
        </p:nvSpPr>
        <p:spPr>
          <a:xfrm>
            <a:off x="2843808" y="2348880"/>
            <a:ext cx="4464496" cy="369332"/>
          </a:xfrm>
          <a:prstGeom prst="rect">
            <a:avLst/>
          </a:prstGeom>
          <a:noFill/>
        </p:spPr>
        <p:txBody>
          <a:bodyPr wrap="square" rtlCol="0">
            <a:spAutoFit/>
          </a:bodyPr>
          <a:lstStyle/>
          <a:p>
            <a:r>
              <a:rPr kumimoji="1" lang="ja-JP" altLang="en-US" dirty="0" smtClean="0"/>
              <a:t>タイプ</a:t>
            </a:r>
            <a:r>
              <a:rPr kumimoji="1" lang="en-US" altLang="ja-JP" dirty="0" smtClean="0"/>
              <a:t>L</a:t>
            </a:r>
            <a:r>
              <a:rPr kumimoji="1" lang="ja-JP" altLang="en-US" dirty="0" smtClean="0"/>
              <a:t>の所得線（</a:t>
            </a:r>
            <a:r>
              <a:rPr kumimoji="1" lang="en-US" altLang="ja-JP" dirty="0" smtClean="0"/>
              <a:t>fair odds line</a:t>
            </a:r>
            <a:r>
              <a:rPr kumimoji="1" lang="ja-JP" altLang="en-US" dirty="0" smtClean="0"/>
              <a:t>）</a:t>
            </a:r>
            <a:endParaRPr kumimoji="1" lang="ja-JP" altLang="en-US" dirty="0"/>
          </a:p>
        </p:txBody>
      </p:sp>
      <p:sp>
        <p:nvSpPr>
          <p:cNvPr id="21" name="テキスト ボックス 20"/>
          <p:cNvSpPr txBox="1"/>
          <p:nvPr/>
        </p:nvSpPr>
        <p:spPr>
          <a:xfrm>
            <a:off x="4788024" y="4869160"/>
            <a:ext cx="2520280" cy="369332"/>
          </a:xfrm>
          <a:prstGeom prst="rect">
            <a:avLst/>
          </a:prstGeom>
          <a:noFill/>
        </p:spPr>
        <p:txBody>
          <a:bodyPr wrap="square" rtlCol="0">
            <a:spAutoFit/>
          </a:bodyPr>
          <a:lstStyle/>
          <a:p>
            <a:r>
              <a:rPr kumimoji="1" lang="ja-JP" altLang="en-US" dirty="0" smtClean="0"/>
              <a:t>タイプ</a:t>
            </a:r>
            <a:r>
              <a:rPr kumimoji="1" lang="en-US" altLang="ja-JP" dirty="0" smtClean="0"/>
              <a:t>L</a:t>
            </a:r>
            <a:r>
              <a:rPr kumimoji="1" lang="ja-JP" altLang="en-US" dirty="0" smtClean="0"/>
              <a:t>の無差別曲線</a:t>
            </a:r>
            <a:endParaRPr kumimoji="1" lang="ja-JP" altLang="en-US" dirty="0"/>
          </a:p>
        </p:txBody>
      </p:sp>
      <p:sp>
        <p:nvSpPr>
          <p:cNvPr id="22" name="円弧 21"/>
          <p:cNvSpPr/>
          <p:nvPr/>
        </p:nvSpPr>
        <p:spPr>
          <a:xfrm rot="7177570" flipV="1">
            <a:off x="3702063" y="339910"/>
            <a:ext cx="5089043" cy="5763371"/>
          </a:xfrm>
          <a:prstGeom prst="arc">
            <a:avLst>
              <a:gd name="adj1" fmla="val 17382717"/>
              <a:gd name="adj2" fmla="val 123893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3" name="円弧 22"/>
          <p:cNvSpPr/>
          <p:nvPr/>
        </p:nvSpPr>
        <p:spPr>
          <a:xfrm rot="7969483" flipV="1">
            <a:off x="2267659" y="607020"/>
            <a:ext cx="4696746" cy="4995888"/>
          </a:xfrm>
          <a:prstGeom prst="arc">
            <a:avLst>
              <a:gd name="adj1" fmla="val 19700399"/>
              <a:gd name="adj2" fmla="val 2789509"/>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4" name="テキスト ボックス 23"/>
          <p:cNvSpPr txBox="1"/>
          <p:nvPr/>
        </p:nvSpPr>
        <p:spPr>
          <a:xfrm>
            <a:off x="6444208" y="5877272"/>
            <a:ext cx="2448272" cy="369332"/>
          </a:xfrm>
          <a:prstGeom prst="rect">
            <a:avLst/>
          </a:prstGeom>
          <a:noFill/>
        </p:spPr>
        <p:txBody>
          <a:bodyPr wrap="square" rtlCol="0">
            <a:spAutoFit/>
          </a:bodyPr>
          <a:lstStyle/>
          <a:p>
            <a:r>
              <a:rPr kumimoji="1" lang="ja-JP" altLang="en-US" dirty="0" smtClean="0"/>
              <a:t>健康時所得（</a:t>
            </a:r>
            <a:r>
              <a:rPr kumimoji="1" lang="en-US" altLang="ja-JP" dirty="0" smtClean="0"/>
              <a:t>W</a:t>
            </a:r>
            <a:r>
              <a:rPr kumimoji="1" lang="en-US" altLang="ja-JP" sz="1200" dirty="0" smtClean="0"/>
              <a:t>1</a:t>
            </a:r>
            <a:r>
              <a:rPr kumimoji="1" lang="ja-JP" altLang="en-US" dirty="0" smtClean="0"/>
              <a:t>）</a:t>
            </a:r>
            <a:endParaRPr kumimoji="1" lang="ja-JP" altLang="en-US" dirty="0"/>
          </a:p>
        </p:txBody>
      </p:sp>
      <p:sp>
        <p:nvSpPr>
          <p:cNvPr id="26" name="テキスト ボックス 25"/>
          <p:cNvSpPr txBox="1"/>
          <p:nvPr/>
        </p:nvSpPr>
        <p:spPr>
          <a:xfrm>
            <a:off x="3203848" y="6488668"/>
            <a:ext cx="4320480" cy="369332"/>
          </a:xfrm>
          <a:prstGeom prst="rect">
            <a:avLst/>
          </a:prstGeom>
          <a:noFill/>
        </p:spPr>
        <p:txBody>
          <a:bodyPr wrap="square" rtlCol="0">
            <a:spAutoFit/>
          </a:bodyPr>
          <a:lstStyle/>
          <a:p>
            <a:r>
              <a:rPr kumimoji="1" lang="ja-JP" altLang="en-US" dirty="0" smtClean="0"/>
              <a:t>図</a:t>
            </a:r>
            <a:r>
              <a:rPr lang="ja-JP" altLang="en-US" dirty="0" smtClean="0"/>
              <a:t>４．</a:t>
            </a:r>
            <a:r>
              <a:rPr kumimoji="1" lang="ja-JP" altLang="en-US" dirty="0" smtClean="0"/>
              <a:t>　完全情報の下での（分離）均衡</a:t>
            </a:r>
            <a:endParaRPr kumimoji="1" lang="ja-JP" altLang="en-US" dirty="0"/>
          </a:p>
        </p:txBody>
      </p:sp>
      <p:sp>
        <p:nvSpPr>
          <p:cNvPr id="25" name="テキスト ボックス 24"/>
          <p:cNvSpPr txBox="1"/>
          <p:nvPr/>
        </p:nvSpPr>
        <p:spPr>
          <a:xfrm>
            <a:off x="4788024" y="5589240"/>
            <a:ext cx="360040"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
        <p:nvSpPr>
          <p:cNvPr id="27" name="円弧 26"/>
          <p:cNvSpPr/>
          <p:nvPr/>
        </p:nvSpPr>
        <p:spPr>
          <a:xfrm flipH="1">
            <a:off x="4716016" y="6021288"/>
            <a:ext cx="360040" cy="5040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 name="テキスト ボックス 27"/>
          <p:cNvSpPr txBox="1"/>
          <p:nvPr/>
        </p:nvSpPr>
        <p:spPr>
          <a:xfrm>
            <a:off x="3347864" y="5949280"/>
            <a:ext cx="792088" cy="369332"/>
          </a:xfrm>
          <a:prstGeom prst="rect">
            <a:avLst/>
          </a:prstGeom>
          <a:noFill/>
        </p:spPr>
        <p:txBody>
          <a:bodyPr wrap="square" rtlCol="0">
            <a:spAutoFit/>
          </a:bodyPr>
          <a:lstStyle/>
          <a:p>
            <a:r>
              <a:rPr kumimoji="1" lang="ja-JP" altLang="en-US" dirty="0" smtClean="0"/>
              <a:t>傾き</a:t>
            </a:r>
            <a:endParaRPr kumimoji="1" lang="ja-JP" altLang="en-US" dirty="0"/>
          </a:p>
        </p:txBody>
      </p:sp>
      <p:graphicFrame>
        <p:nvGraphicFramePr>
          <p:cNvPr id="29" name="オブジェクト 28"/>
          <p:cNvGraphicFramePr>
            <a:graphicFrameLocks noChangeAspect="1"/>
          </p:cNvGraphicFramePr>
          <p:nvPr/>
        </p:nvGraphicFramePr>
        <p:xfrm>
          <a:off x="3833405" y="5805264"/>
          <a:ext cx="810604" cy="644799"/>
        </p:xfrm>
        <a:graphic>
          <a:graphicData uri="http://schemas.openxmlformats.org/presentationml/2006/ole">
            <p:oleObj spid="_x0000_s35841" name="数式" r:id="rId4" imgW="558720" imgH="44424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29600" cy="4035904"/>
          </a:xfrm>
        </p:spPr>
        <p:txBody>
          <a:bodyPr/>
          <a:lstStyle/>
          <a:p>
            <a:pPr marL="624078" indent="-514350">
              <a:buFont typeface="+mj-lt"/>
              <a:buAutoNum type="arabicPeriod"/>
            </a:pPr>
            <a:r>
              <a:rPr lang="ja-JP" altLang="en-US" dirty="0" smtClean="0"/>
              <a:t>はじめに（研究の背景・目的）</a:t>
            </a:r>
            <a:endParaRPr lang="en-US" altLang="ja-JP" dirty="0" smtClean="0"/>
          </a:p>
          <a:p>
            <a:pPr marL="624078" indent="-514350">
              <a:buFont typeface="+mj-lt"/>
              <a:buAutoNum type="arabicPeriod"/>
            </a:pPr>
            <a:r>
              <a:rPr kumimoji="1" lang="ja-JP" altLang="en-US" dirty="0" smtClean="0"/>
              <a:t>完全情報下での均衡</a:t>
            </a:r>
            <a:endParaRPr kumimoji="1" lang="en-US" altLang="ja-JP" dirty="0" smtClean="0"/>
          </a:p>
          <a:p>
            <a:pPr marL="624078" indent="-514350">
              <a:buFont typeface="+mj-lt"/>
              <a:buAutoNum type="arabicPeriod"/>
            </a:pPr>
            <a:r>
              <a:rPr lang="ja-JP" altLang="en-US" dirty="0" smtClean="0"/>
              <a:t>情報の非対称性が及ぼす影響と対応策</a:t>
            </a:r>
            <a:endParaRPr lang="en-US" altLang="ja-JP" dirty="0" smtClean="0"/>
          </a:p>
          <a:p>
            <a:pPr marL="624078" indent="-514350">
              <a:buFont typeface="+mj-lt"/>
              <a:buAutoNum type="arabicPeriod"/>
            </a:pPr>
            <a:r>
              <a:rPr lang="ja-JP" altLang="en-US" dirty="0" smtClean="0"/>
              <a:t>平均保険料を用いた強制保険</a:t>
            </a:r>
            <a:endParaRPr lang="en-US" altLang="ja-JP" dirty="0" smtClean="0"/>
          </a:p>
          <a:p>
            <a:pPr marL="624078" indent="-514350">
              <a:buFont typeface="+mj-lt"/>
              <a:buAutoNum type="arabicPeriod"/>
            </a:pPr>
            <a:r>
              <a:rPr lang="ja-JP" altLang="en-US" dirty="0" smtClean="0"/>
              <a:t>官民の役割分担</a:t>
            </a:r>
            <a:endParaRPr lang="en-US" altLang="ja-JP" dirty="0" smtClean="0"/>
          </a:p>
          <a:p>
            <a:pPr marL="624078" indent="-514350">
              <a:buFont typeface="+mj-lt"/>
              <a:buAutoNum type="arabicPeriod"/>
            </a:pPr>
            <a:r>
              <a:rPr lang="ja-JP" altLang="en-US" dirty="0" smtClean="0"/>
              <a:t>おわりに（考察と課題）</a:t>
            </a:r>
            <a:endParaRPr lang="en-US" altLang="ja-JP" dirty="0" smtClean="0"/>
          </a:p>
          <a:p>
            <a:pPr marL="880110" lvl="1"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kumimoji="1" lang="ja-JP" altLang="en-US" dirty="0" smtClean="0"/>
              <a:t>報告の構成</a:t>
            </a:r>
            <a:endParaRPr kumimoji="1" lang="ja-JP" altLang="en-US" dirty="0"/>
          </a:p>
        </p:txBody>
      </p:sp>
      <p:sp>
        <p:nvSpPr>
          <p:cNvPr id="6" name="スライド番号プレースホルダ 5"/>
          <p:cNvSpPr>
            <a:spLocks noGrp="1"/>
          </p:cNvSpPr>
          <p:nvPr>
            <p:ph type="sldNum" sz="quarter" idx="12"/>
          </p:nvPr>
        </p:nvSpPr>
        <p:spPr/>
        <p:txBody>
          <a:bodyPr/>
          <a:lstStyle/>
          <a:p>
            <a:fld id="{EF18BFF1-35F6-416C-BE0F-620D5E4877F8}" type="slidenum">
              <a:rPr kumimoji="1" lang="ja-JP" altLang="en-US" smtClean="0"/>
              <a:pPr/>
              <a:t>2</a:t>
            </a:fld>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481328"/>
            <a:ext cx="8712968" cy="5116024"/>
          </a:xfrm>
        </p:spPr>
        <p:txBody>
          <a:bodyPr/>
          <a:lstStyle/>
          <a:p>
            <a:r>
              <a:rPr lang="ja-JP" altLang="en-US" dirty="0" smtClean="0"/>
              <a:t>保険者がリスクタイプを識別できない</a:t>
            </a:r>
            <a:endParaRPr lang="en-US" altLang="ja-JP" dirty="0" smtClean="0"/>
          </a:p>
          <a:p>
            <a:pPr>
              <a:buNone/>
            </a:pPr>
            <a:r>
              <a:rPr lang="ja-JP" altLang="en-US" dirty="0" smtClean="0"/>
              <a:t>例えば，加重平均保険料（プーリング保険料）を設定</a:t>
            </a:r>
            <a:endParaRPr lang="en-US" altLang="ja-JP" dirty="0" smtClean="0"/>
          </a:p>
          <a:p>
            <a:pPr>
              <a:buNone/>
            </a:pPr>
            <a:endParaRPr lang="en-US" altLang="ja-JP" dirty="0" smtClean="0"/>
          </a:p>
          <a:p>
            <a:pPr>
              <a:buNone/>
            </a:pPr>
            <a:r>
              <a:rPr lang="ja-JP" altLang="en-US" dirty="0" smtClean="0"/>
              <a:t>→各タイプの限界代替率について，　　　　　　　　　　　　　　</a:t>
            </a:r>
            <a:endParaRPr lang="en-US" altLang="ja-JP" dirty="0" smtClean="0"/>
          </a:p>
          <a:p>
            <a:pPr>
              <a:buNone/>
            </a:pPr>
            <a:r>
              <a:rPr lang="ja-JP" altLang="en-US" dirty="0" smtClean="0"/>
              <a:t>→効用を引き上げるべくタイプ</a:t>
            </a:r>
            <a:r>
              <a:rPr lang="en-US" altLang="ja-JP" dirty="0" smtClean="0"/>
              <a:t>L</a:t>
            </a:r>
            <a:r>
              <a:rPr lang="ja-JP" altLang="en-US" dirty="0" smtClean="0"/>
              <a:t>はカバー減，</a:t>
            </a:r>
            <a:r>
              <a:rPr lang="en-US" altLang="ja-JP" dirty="0" smtClean="0"/>
              <a:t>H</a:t>
            </a:r>
            <a:r>
              <a:rPr lang="ja-JP" altLang="en-US" dirty="0" smtClean="0"/>
              <a:t>はカバー増</a:t>
            </a:r>
            <a:endParaRPr lang="en-US" altLang="ja-JP" dirty="0" smtClean="0"/>
          </a:p>
          <a:p>
            <a:pPr>
              <a:buNone/>
            </a:pPr>
            <a:r>
              <a:rPr lang="ja-JP" altLang="en-US" dirty="0" smtClean="0"/>
              <a:t>→平均保険料の引き上げ</a:t>
            </a:r>
            <a:endParaRPr lang="en-US" altLang="ja-JP" dirty="0" smtClean="0"/>
          </a:p>
          <a:p>
            <a:pPr>
              <a:buNone/>
            </a:pPr>
            <a:r>
              <a:rPr lang="ja-JP" altLang="en-US" dirty="0" smtClean="0"/>
              <a:t>・・・</a:t>
            </a:r>
            <a:endParaRPr lang="en-US" altLang="ja-JP" dirty="0" smtClean="0"/>
          </a:p>
          <a:p>
            <a:pPr>
              <a:buNone/>
            </a:pPr>
            <a:r>
              <a:rPr lang="ja-JP" altLang="en-US" dirty="0" smtClean="0"/>
              <a:t>→タイプ</a:t>
            </a:r>
            <a:r>
              <a:rPr lang="en-US" altLang="ja-JP" dirty="0" smtClean="0"/>
              <a:t>L</a:t>
            </a:r>
            <a:r>
              <a:rPr lang="ja-JP" altLang="en-US" dirty="0" smtClean="0"/>
              <a:t>が保険に加入する条件を満たさない状態</a:t>
            </a:r>
            <a:endParaRPr lang="en-US" altLang="ja-JP" dirty="0" smtClean="0"/>
          </a:p>
          <a:p>
            <a:pPr>
              <a:buNone/>
            </a:pPr>
            <a:r>
              <a:rPr lang="ja-JP" altLang="en-US" dirty="0" smtClean="0"/>
              <a:t>→市場にはタイプ</a:t>
            </a:r>
            <a:r>
              <a:rPr lang="en-US" altLang="ja-JP" dirty="0" smtClean="0"/>
              <a:t>H</a:t>
            </a:r>
            <a:r>
              <a:rPr lang="ja-JP" altLang="en-US" dirty="0" smtClean="0"/>
              <a:t>ばかり，市場の崩壊（レモンの原理）　　　　　　　</a:t>
            </a:r>
            <a:endParaRPr lang="en-US" altLang="ja-JP" dirty="0" smtClean="0"/>
          </a:p>
          <a:p>
            <a:pPr>
              <a:buNone/>
            </a:pPr>
            <a:r>
              <a:rPr lang="en-US" altLang="ja-JP" dirty="0" smtClean="0"/>
              <a:t>※2</a:t>
            </a:r>
            <a:r>
              <a:rPr lang="ja-JP" altLang="en-US" dirty="0" smtClean="0"/>
              <a:t>種のリスクタイプを同時に満たすプーリング均衡は存在しないことが知られている</a:t>
            </a:r>
            <a:endParaRPr lang="en-US" altLang="ja-JP" dirty="0" smtClean="0"/>
          </a:p>
          <a:p>
            <a:pPr>
              <a:buNone/>
            </a:pPr>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20</a:t>
            </a:fld>
            <a:endParaRPr kumimoji="1" lang="ja-JP" altLang="en-US" dirty="0"/>
          </a:p>
        </p:txBody>
      </p:sp>
      <p:sp>
        <p:nvSpPr>
          <p:cNvPr id="4" name="タイトル 3"/>
          <p:cNvSpPr>
            <a:spLocks noGrp="1"/>
          </p:cNvSpPr>
          <p:nvPr>
            <p:ph type="title"/>
          </p:nvPr>
        </p:nvSpPr>
        <p:spPr>
          <a:xfrm>
            <a:off x="179512" y="274638"/>
            <a:ext cx="8784976"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逆選択</a:t>
            </a:r>
            <a:r>
              <a:rPr lang="en-US" altLang="ja-JP" dirty="0" smtClean="0"/>
              <a:t>~</a:t>
            </a:r>
            <a:endParaRPr kumimoji="1" lang="ja-JP" altLang="en-US" dirty="0"/>
          </a:p>
        </p:txBody>
      </p:sp>
      <p:graphicFrame>
        <p:nvGraphicFramePr>
          <p:cNvPr id="5" name="オブジェクト 4"/>
          <p:cNvGraphicFramePr>
            <a:graphicFrameLocks noChangeAspect="1"/>
          </p:cNvGraphicFramePr>
          <p:nvPr/>
        </p:nvGraphicFramePr>
        <p:xfrm>
          <a:off x="2771800" y="2387640"/>
          <a:ext cx="2736304" cy="465172"/>
        </p:xfrm>
        <a:graphic>
          <a:graphicData uri="http://schemas.openxmlformats.org/presentationml/2006/ole">
            <p:oleObj spid="_x0000_s33794" name="数式" r:id="rId3" imgW="1269720" imgH="215640" progId="Equation.3">
              <p:embed/>
            </p:oleObj>
          </a:graphicData>
        </a:graphic>
      </p:graphicFrame>
      <p:graphicFrame>
        <p:nvGraphicFramePr>
          <p:cNvPr id="6" name="オブジェクト 5"/>
          <p:cNvGraphicFramePr>
            <a:graphicFrameLocks noChangeAspect="1"/>
          </p:cNvGraphicFramePr>
          <p:nvPr/>
        </p:nvGraphicFramePr>
        <p:xfrm>
          <a:off x="5652120" y="2636912"/>
          <a:ext cx="2988683" cy="857622"/>
        </p:xfrm>
        <a:graphic>
          <a:graphicData uri="http://schemas.openxmlformats.org/presentationml/2006/ole">
            <p:oleObj spid="_x0000_s33795" name="数式" r:id="rId4" imgW="1460160" imgH="419040" progId="Equation.3">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スクリーニング（自己選抜）による分離均衡</a:t>
            </a:r>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21</a:t>
            </a:fld>
            <a:endParaRPr kumimoji="1" lang="ja-JP" altLang="en-US" dirty="0"/>
          </a:p>
        </p:txBody>
      </p:sp>
      <p:sp>
        <p:nvSpPr>
          <p:cNvPr id="4" name="タイトル 3"/>
          <p:cNvSpPr>
            <a:spLocks noGrp="1"/>
          </p:cNvSpPr>
          <p:nvPr>
            <p:ph type="title"/>
          </p:nvPr>
        </p:nvSpPr>
        <p:spPr>
          <a:xfrm>
            <a:off x="179512" y="274638"/>
            <a:ext cx="8784976"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逆選択</a:t>
            </a:r>
            <a:r>
              <a:rPr lang="en-US" altLang="ja-JP" dirty="0" smtClean="0"/>
              <a:t>~</a:t>
            </a:r>
            <a:endParaRPr kumimoji="1" lang="ja-JP" altLang="en-US" dirty="0"/>
          </a:p>
        </p:txBody>
      </p:sp>
      <p:cxnSp>
        <p:nvCxnSpPr>
          <p:cNvPr id="5" name="直線矢印コネクタ 4"/>
          <p:cNvCxnSpPr/>
          <p:nvPr/>
        </p:nvCxnSpPr>
        <p:spPr>
          <a:xfrm>
            <a:off x="2051720" y="6165304"/>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rot="5400000" flipH="1" flipV="1">
            <a:off x="71500" y="4185084"/>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2051720" y="2348880"/>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051720" y="4149080"/>
            <a:ext cx="3816424" cy="2016224"/>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3419872" y="4869160"/>
            <a:ext cx="144016" cy="14401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1403648" y="2276872"/>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1" name="テキスト ボックス 10"/>
          <p:cNvSpPr txBox="1"/>
          <p:nvPr/>
        </p:nvSpPr>
        <p:spPr>
          <a:xfrm>
            <a:off x="1331640" y="1916832"/>
            <a:ext cx="648072" cy="369332"/>
          </a:xfrm>
          <a:prstGeom prst="rect">
            <a:avLst/>
          </a:prstGeom>
          <a:noFill/>
        </p:spPr>
        <p:txBody>
          <a:bodyPr wrap="square" rtlCol="0">
            <a:spAutoFit/>
          </a:bodyPr>
          <a:lstStyle/>
          <a:p>
            <a:r>
              <a:rPr lang="en-US" altLang="ja-JP" dirty="0" smtClean="0"/>
              <a:t>(W</a:t>
            </a:r>
            <a:r>
              <a:rPr lang="en-US" altLang="ja-JP" sz="1200" dirty="0" smtClean="0"/>
              <a:t>2</a:t>
            </a:r>
            <a:r>
              <a:rPr lang="en-US" altLang="ja-JP" dirty="0" smtClean="0"/>
              <a:t>)</a:t>
            </a:r>
            <a:endParaRPr kumimoji="1" lang="ja-JP" altLang="en-US" dirty="0"/>
          </a:p>
        </p:txBody>
      </p:sp>
      <p:sp>
        <p:nvSpPr>
          <p:cNvPr id="12" name="テキスト ボックス 11"/>
          <p:cNvSpPr txBox="1"/>
          <p:nvPr/>
        </p:nvSpPr>
        <p:spPr>
          <a:xfrm>
            <a:off x="3347864" y="4509120"/>
            <a:ext cx="504056" cy="400110"/>
          </a:xfrm>
          <a:prstGeom prst="rect">
            <a:avLst/>
          </a:prstGeom>
          <a:noFill/>
        </p:spPr>
        <p:txBody>
          <a:bodyPr wrap="square" rtlCol="0">
            <a:spAutoFit/>
          </a:bodyPr>
          <a:lstStyle/>
          <a:p>
            <a:r>
              <a:rPr kumimoji="1" lang="en-US" altLang="ja-JP" sz="2000" dirty="0" smtClean="0"/>
              <a:t>E</a:t>
            </a:r>
            <a:r>
              <a:rPr kumimoji="1" lang="en-US" altLang="ja-JP" sz="1600" dirty="0" smtClean="0"/>
              <a:t>H</a:t>
            </a:r>
          </a:p>
        </p:txBody>
      </p:sp>
      <p:sp>
        <p:nvSpPr>
          <p:cNvPr id="13" name="円/楕円 12"/>
          <p:cNvSpPr/>
          <p:nvPr/>
        </p:nvSpPr>
        <p:spPr>
          <a:xfrm rot="19093364" flipH="1" flipV="1">
            <a:off x="4921034" y="5653225"/>
            <a:ext cx="124479" cy="139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691680" y="5949280"/>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5" name="直線コネクタ 14"/>
          <p:cNvCxnSpPr/>
          <p:nvPr/>
        </p:nvCxnSpPr>
        <p:spPr>
          <a:xfrm rot="16200000" flipH="1">
            <a:off x="4654400" y="5650857"/>
            <a:ext cx="8367" cy="29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16200000" flipV="1">
            <a:off x="2267744" y="3140968"/>
            <a:ext cx="3744416" cy="230425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4644008" y="5157192"/>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4644008" y="4797152"/>
            <a:ext cx="648072" cy="400110"/>
          </a:xfrm>
          <a:prstGeom prst="rect">
            <a:avLst/>
          </a:prstGeom>
          <a:noFill/>
        </p:spPr>
        <p:txBody>
          <a:bodyPr wrap="square" rtlCol="0">
            <a:spAutoFit/>
          </a:bodyPr>
          <a:lstStyle/>
          <a:p>
            <a:r>
              <a:rPr kumimoji="1" lang="en-US" altLang="ja-JP" sz="2000" dirty="0" smtClean="0"/>
              <a:t>E’</a:t>
            </a:r>
            <a:r>
              <a:rPr kumimoji="1" lang="en-US" altLang="ja-JP" sz="1600" dirty="0" smtClean="0"/>
              <a:t>L</a:t>
            </a:r>
            <a:endParaRPr kumimoji="1" lang="ja-JP" altLang="en-US" dirty="0"/>
          </a:p>
        </p:txBody>
      </p:sp>
      <p:sp>
        <p:nvSpPr>
          <p:cNvPr id="19" name="円/楕円 18"/>
          <p:cNvSpPr/>
          <p:nvPr/>
        </p:nvSpPr>
        <p:spPr>
          <a:xfrm flipH="1">
            <a:off x="4067944" y="429309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テキスト ボックス 19"/>
          <p:cNvSpPr txBox="1"/>
          <p:nvPr/>
        </p:nvSpPr>
        <p:spPr>
          <a:xfrm>
            <a:off x="6228184" y="6237312"/>
            <a:ext cx="2448272" cy="369332"/>
          </a:xfrm>
          <a:prstGeom prst="rect">
            <a:avLst/>
          </a:prstGeom>
          <a:noFill/>
        </p:spPr>
        <p:txBody>
          <a:bodyPr wrap="square" rtlCol="0">
            <a:spAutoFit/>
          </a:bodyPr>
          <a:lstStyle/>
          <a:p>
            <a:r>
              <a:rPr kumimoji="1" lang="ja-JP" altLang="en-US" dirty="0" smtClean="0"/>
              <a:t>健康時所得（</a:t>
            </a:r>
            <a:r>
              <a:rPr kumimoji="1" lang="en-US" altLang="ja-JP" dirty="0" smtClean="0"/>
              <a:t>W</a:t>
            </a:r>
            <a:r>
              <a:rPr kumimoji="1" lang="en-US" altLang="ja-JP" sz="1200" dirty="0" smtClean="0"/>
              <a:t>1</a:t>
            </a:r>
            <a:r>
              <a:rPr kumimoji="1" lang="ja-JP" altLang="en-US" dirty="0" smtClean="0"/>
              <a:t>）</a:t>
            </a:r>
            <a:endParaRPr kumimoji="1" lang="ja-JP" altLang="en-US" dirty="0"/>
          </a:p>
        </p:txBody>
      </p:sp>
      <p:sp>
        <p:nvSpPr>
          <p:cNvPr id="21" name="テキスト ボックス 20"/>
          <p:cNvSpPr txBox="1"/>
          <p:nvPr/>
        </p:nvSpPr>
        <p:spPr>
          <a:xfrm>
            <a:off x="3203848" y="6309320"/>
            <a:ext cx="2592288" cy="369332"/>
          </a:xfrm>
          <a:prstGeom prst="rect">
            <a:avLst/>
          </a:prstGeom>
          <a:noFill/>
        </p:spPr>
        <p:txBody>
          <a:bodyPr wrap="square" rtlCol="0">
            <a:spAutoFit/>
          </a:bodyPr>
          <a:lstStyle/>
          <a:p>
            <a:r>
              <a:rPr kumimoji="1" lang="ja-JP" altLang="en-US" dirty="0" smtClean="0"/>
              <a:t>図５．　分離均衡</a:t>
            </a:r>
            <a:endParaRPr kumimoji="1" lang="ja-JP" altLang="en-US" dirty="0"/>
          </a:p>
        </p:txBody>
      </p:sp>
      <p:sp>
        <p:nvSpPr>
          <p:cNvPr id="22" name="円弧 21"/>
          <p:cNvSpPr/>
          <p:nvPr/>
        </p:nvSpPr>
        <p:spPr>
          <a:xfrm rot="7969483" flipV="1">
            <a:off x="2195651" y="318987"/>
            <a:ext cx="4696746" cy="4995888"/>
          </a:xfrm>
          <a:prstGeom prst="arc">
            <a:avLst>
              <a:gd name="adj1" fmla="val 19700399"/>
              <a:gd name="adj2" fmla="val 3245985"/>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3" name="円弧 22"/>
          <p:cNvSpPr/>
          <p:nvPr/>
        </p:nvSpPr>
        <p:spPr>
          <a:xfrm rot="7177570" flipV="1">
            <a:off x="3342023" y="79262"/>
            <a:ext cx="5089043" cy="5763371"/>
          </a:xfrm>
          <a:prstGeom prst="arc">
            <a:avLst>
              <a:gd name="adj1" fmla="val 17991749"/>
              <a:gd name="adj2" fmla="val 123893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4" name="円弧 23"/>
          <p:cNvSpPr/>
          <p:nvPr/>
        </p:nvSpPr>
        <p:spPr>
          <a:xfrm rot="7177570" flipV="1">
            <a:off x="3846079" y="79262"/>
            <a:ext cx="5089043" cy="5763371"/>
          </a:xfrm>
          <a:prstGeom prst="arc">
            <a:avLst>
              <a:gd name="adj1" fmla="val 17812558"/>
              <a:gd name="adj2" fmla="val 1238932"/>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5" name="テキスト ボックス 24"/>
          <p:cNvSpPr txBox="1"/>
          <p:nvPr/>
        </p:nvSpPr>
        <p:spPr>
          <a:xfrm>
            <a:off x="4572000" y="5733256"/>
            <a:ext cx="360040"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kumimoji="1" lang="en-US" altLang="ja-JP" dirty="0" smtClean="0"/>
              <a:t>Cont.</a:t>
            </a:r>
          </a:p>
          <a:p>
            <a:r>
              <a:rPr lang="ja-JP" altLang="en-US" dirty="0" smtClean="0"/>
              <a:t>タイプ</a:t>
            </a:r>
            <a:r>
              <a:rPr lang="en-US" altLang="ja-JP" dirty="0" smtClean="0"/>
              <a:t>H</a:t>
            </a:r>
            <a:r>
              <a:rPr lang="ja-JP" altLang="en-US" dirty="0" smtClean="0"/>
              <a:t>はフルカバーであるが，</a:t>
            </a:r>
            <a:r>
              <a:rPr lang="en-US" altLang="ja-JP" dirty="0" smtClean="0"/>
              <a:t>L</a:t>
            </a:r>
            <a:r>
              <a:rPr lang="ja-JP" altLang="en-US" dirty="0" smtClean="0"/>
              <a:t>は一部カバー</a:t>
            </a:r>
            <a:endParaRPr lang="en-US" altLang="ja-JP" dirty="0" smtClean="0"/>
          </a:p>
          <a:p>
            <a:r>
              <a:rPr kumimoji="1" lang="ja-JP" altLang="en-US" dirty="0" smtClean="0"/>
              <a:t>分離均衡がいつも存在するわけではない（例えば，タイプ</a:t>
            </a:r>
            <a:r>
              <a:rPr kumimoji="1" lang="en-US" altLang="ja-JP" dirty="0" smtClean="0"/>
              <a:t>L</a:t>
            </a:r>
            <a:r>
              <a:rPr kumimoji="1" lang="ja-JP" altLang="en-US" dirty="0" smtClean="0"/>
              <a:t>の比率が十分に高い場合）</a:t>
            </a:r>
            <a:endParaRPr kumimoji="1" lang="en-US" altLang="ja-JP" dirty="0" smtClean="0"/>
          </a:p>
          <a:p>
            <a:r>
              <a:rPr lang="ja-JP" altLang="en-US" dirty="0" smtClean="0"/>
              <a:t>逆選択への対処としては，スクリーニング以外にもシグナリングや強制保険もある（次節）</a:t>
            </a:r>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22</a:t>
            </a:fld>
            <a:endParaRPr kumimoji="1" lang="ja-JP" altLang="en-US" dirty="0"/>
          </a:p>
        </p:txBody>
      </p:sp>
      <p:sp>
        <p:nvSpPr>
          <p:cNvPr id="4" name="タイトル 3"/>
          <p:cNvSpPr>
            <a:spLocks noGrp="1"/>
          </p:cNvSpPr>
          <p:nvPr>
            <p:ph type="title"/>
          </p:nvPr>
        </p:nvSpPr>
        <p:spPr>
          <a:xfrm>
            <a:off x="179512" y="274638"/>
            <a:ext cx="8784976" cy="1143000"/>
          </a:xfrm>
        </p:spPr>
        <p:txBody>
          <a:bodyPr>
            <a:normAutofit fontScale="90000"/>
          </a:bodyPr>
          <a:lstStyle/>
          <a:p>
            <a:pPr algn="r"/>
            <a:r>
              <a:rPr lang="ja-JP" altLang="en-US" dirty="0" smtClean="0"/>
              <a:t>３．情報の非対称性が及ぼす影響と対応策</a:t>
            </a:r>
            <a:r>
              <a:rPr lang="en-US" altLang="ja-JP" dirty="0" smtClean="0"/>
              <a:t>~</a:t>
            </a:r>
            <a:r>
              <a:rPr lang="ja-JP" altLang="en-US" dirty="0" smtClean="0"/>
              <a:t>逆選択</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268760"/>
            <a:ext cx="8229600" cy="5328592"/>
          </a:xfrm>
        </p:spPr>
        <p:txBody>
          <a:bodyPr>
            <a:normAutofit/>
          </a:bodyPr>
          <a:lstStyle/>
          <a:p>
            <a:pPr>
              <a:buNone/>
            </a:pPr>
            <a:r>
              <a:rPr kumimoji="1" lang="ja-JP" altLang="en-US" dirty="0" smtClean="0"/>
              <a:t>公的医療保障制度の導入意義</a:t>
            </a:r>
            <a:endParaRPr kumimoji="1" lang="en-US" altLang="ja-JP" dirty="0" smtClean="0"/>
          </a:p>
          <a:p>
            <a:r>
              <a:rPr kumimoji="1" lang="ja-JP" altLang="en-US" u="sng" dirty="0" smtClean="0"/>
              <a:t>逆選択の解消</a:t>
            </a:r>
            <a:r>
              <a:rPr kumimoji="1" lang="ja-JP" altLang="en-US" dirty="0" smtClean="0"/>
              <a:t>や社会的厚生の増加を理由として，政府の介入や公的医療保障制度が正当化される場合がある</a:t>
            </a:r>
            <a:endParaRPr kumimoji="1" lang="en-US" altLang="ja-JP" dirty="0" smtClean="0"/>
          </a:p>
          <a:p>
            <a:r>
              <a:rPr lang="ja-JP" altLang="en-US" dirty="0" smtClean="0"/>
              <a:t>公的医療保険の第一義的な特徴は</a:t>
            </a:r>
            <a:r>
              <a:rPr lang="ja-JP" altLang="en-US" u="sng" dirty="0" smtClean="0"/>
              <a:t>強制保険</a:t>
            </a:r>
            <a:r>
              <a:rPr lang="ja-JP" altLang="en-US" dirty="0" smtClean="0"/>
              <a:t>（第二は公定価格の適用，西村編（</a:t>
            </a:r>
            <a:r>
              <a:rPr lang="en-US" altLang="ja-JP" dirty="0" smtClean="0"/>
              <a:t>2006</a:t>
            </a:r>
            <a:r>
              <a:rPr lang="ja-JP" altLang="en-US" dirty="0" smtClean="0"/>
              <a:t>））</a:t>
            </a:r>
            <a:endParaRPr lang="en-US" altLang="ja-JP" dirty="0" smtClean="0"/>
          </a:p>
          <a:p>
            <a:r>
              <a:rPr lang="ja-JP" altLang="en-US" dirty="0" smtClean="0"/>
              <a:t>医療アクセスの公平性に有効</a:t>
            </a:r>
            <a:endParaRPr lang="en-US" altLang="ja-JP" dirty="0" smtClean="0"/>
          </a:p>
          <a:p>
            <a:pPr>
              <a:buNone/>
            </a:pPr>
            <a:r>
              <a:rPr lang="ja-JP" altLang="en-US" sz="2400" dirty="0" smtClean="0"/>
              <a:t>ただし，</a:t>
            </a:r>
            <a:endParaRPr lang="en-US" altLang="ja-JP" sz="2400" dirty="0" smtClean="0"/>
          </a:p>
          <a:p>
            <a:pPr lvl="1">
              <a:buFont typeface="Wingdings" pitchFamily="2" charset="2"/>
              <a:buChar char="p"/>
            </a:pPr>
            <a:r>
              <a:rPr lang="ja-JP" altLang="en-US" dirty="0" smtClean="0"/>
              <a:t>強制保険の保険者が政府である根拠は明らかではない</a:t>
            </a:r>
            <a:endParaRPr lang="en-US" altLang="ja-JP" dirty="0" smtClean="0"/>
          </a:p>
          <a:p>
            <a:pPr lvl="1">
              <a:buFont typeface="Wingdings" pitchFamily="2" charset="2"/>
              <a:buChar char="p"/>
            </a:pPr>
            <a:r>
              <a:rPr lang="ja-JP" altLang="en-US" dirty="0" smtClean="0"/>
              <a:t>リスクが高いほど低所得者であるとするならば，逆選択とリスク選択を根拠とする強制保険の導入意義は異なる</a:t>
            </a:r>
            <a:endParaRPr lang="en-US" altLang="ja-JP" dirty="0" smtClean="0"/>
          </a:p>
          <a:p>
            <a:endParaRPr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23</a:t>
            </a:fld>
            <a:endParaRPr kumimoji="1" lang="ja-JP" altLang="en-US" dirty="0"/>
          </a:p>
        </p:txBody>
      </p:sp>
      <p:sp>
        <p:nvSpPr>
          <p:cNvPr id="4" name="タイトル 3"/>
          <p:cNvSpPr>
            <a:spLocks noGrp="1"/>
          </p:cNvSpPr>
          <p:nvPr>
            <p:ph type="title"/>
          </p:nvPr>
        </p:nvSpPr>
        <p:spPr/>
        <p:txBody>
          <a:bodyPr>
            <a:normAutofit/>
          </a:bodyPr>
          <a:lstStyle/>
          <a:p>
            <a:r>
              <a:rPr kumimoji="1" lang="ja-JP" altLang="en-US" dirty="0" smtClean="0"/>
              <a:t>４．平均保険料による強制保険</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sz="2400" dirty="0" smtClean="0"/>
              <a:t>前述の平均保険料　　　　　　　　　　　　　を用いた強制保険（⇔強制加入によってプーリング均衡を安定）</a:t>
            </a:r>
            <a:endParaRPr kumimoji="1" lang="ja-JP" altLang="en-US" sz="2400"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24</a:t>
            </a:fld>
            <a:endParaRPr kumimoji="1" lang="ja-JP" altLang="en-US" dirty="0"/>
          </a:p>
        </p:txBody>
      </p:sp>
      <p:sp>
        <p:nvSpPr>
          <p:cNvPr id="4" name="タイトル 3"/>
          <p:cNvSpPr>
            <a:spLocks noGrp="1"/>
          </p:cNvSpPr>
          <p:nvPr>
            <p:ph type="title"/>
          </p:nvPr>
        </p:nvSpPr>
        <p:spPr/>
        <p:txBody>
          <a:bodyPr>
            <a:normAutofit/>
          </a:bodyPr>
          <a:lstStyle/>
          <a:p>
            <a:r>
              <a:rPr kumimoji="1" lang="ja-JP" altLang="en-US" dirty="0" smtClean="0"/>
              <a:t>４．平均保険料による強制保険</a:t>
            </a:r>
            <a:endParaRPr kumimoji="1" lang="ja-JP" altLang="en-US" dirty="0"/>
          </a:p>
        </p:txBody>
      </p:sp>
      <p:graphicFrame>
        <p:nvGraphicFramePr>
          <p:cNvPr id="34820" name="Object 4"/>
          <p:cNvGraphicFramePr>
            <a:graphicFrameLocks noChangeAspect="1"/>
          </p:cNvGraphicFramePr>
          <p:nvPr/>
        </p:nvGraphicFramePr>
        <p:xfrm>
          <a:off x="3347864" y="1484784"/>
          <a:ext cx="2520280" cy="428331"/>
        </p:xfrm>
        <a:graphic>
          <a:graphicData uri="http://schemas.openxmlformats.org/presentationml/2006/ole">
            <p:oleObj spid="_x0000_s34820" name="数式" r:id="rId3" imgW="1269720" imgH="215640" progId="Equation.3">
              <p:embed/>
            </p:oleObj>
          </a:graphicData>
        </a:graphic>
      </p:graphicFrame>
      <p:cxnSp>
        <p:nvCxnSpPr>
          <p:cNvPr id="8" name="直線矢印コネクタ 7"/>
          <p:cNvCxnSpPr/>
          <p:nvPr/>
        </p:nvCxnSpPr>
        <p:spPr>
          <a:xfrm>
            <a:off x="2411760" y="6165304"/>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flipH="1" flipV="1">
            <a:off x="431540" y="4185084"/>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2411760" y="2348880"/>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411760" y="4149080"/>
            <a:ext cx="3816424" cy="2016224"/>
          </a:xfrm>
          <a:prstGeom prst="line">
            <a:avLst/>
          </a:prstGeom>
          <a:ln w="254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691680" y="2708920"/>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3" name="テキスト ボックス 12"/>
          <p:cNvSpPr txBox="1"/>
          <p:nvPr/>
        </p:nvSpPr>
        <p:spPr>
          <a:xfrm>
            <a:off x="1619672" y="2348880"/>
            <a:ext cx="648072" cy="369332"/>
          </a:xfrm>
          <a:prstGeom prst="rect">
            <a:avLst/>
          </a:prstGeom>
          <a:noFill/>
        </p:spPr>
        <p:txBody>
          <a:bodyPr wrap="square" rtlCol="0">
            <a:spAutoFit/>
          </a:bodyPr>
          <a:lstStyle/>
          <a:p>
            <a:r>
              <a:rPr lang="en-US" altLang="ja-JP" dirty="0" smtClean="0"/>
              <a:t>(W</a:t>
            </a:r>
            <a:r>
              <a:rPr lang="en-US" altLang="ja-JP" sz="1200" dirty="0" smtClean="0"/>
              <a:t>2</a:t>
            </a:r>
            <a:r>
              <a:rPr lang="en-US" altLang="ja-JP" dirty="0" smtClean="0"/>
              <a:t>)</a:t>
            </a:r>
            <a:endParaRPr kumimoji="1" lang="ja-JP" altLang="en-US" dirty="0"/>
          </a:p>
        </p:txBody>
      </p:sp>
      <p:sp>
        <p:nvSpPr>
          <p:cNvPr id="14" name="テキスト ボックス 13"/>
          <p:cNvSpPr txBox="1"/>
          <p:nvPr/>
        </p:nvSpPr>
        <p:spPr>
          <a:xfrm>
            <a:off x="2915816" y="6309320"/>
            <a:ext cx="4320480" cy="369332"/>
          </a:xfrm>
          <a:prstGeom prst="rect">
            <a:avLst/>
          </a:prstGeom>
          <a:noFill/>
        </p:spPr>
        <p:txBody>
          <a:bodyPr wrap="square" rtlCol="0">
            <a:spAutoFit/>
          </a:bodyPr>
          <a:lstStyle/>
          <a:p>
            <a:r>
              <a:rPr kumimoji="1" lang="ja-JP" altLang="en-US" dirty="0" smtClean="0"/>
              <a:t>図</a:t>
            </a:r>
            <a:r>
              <a:rPr lang="ja-JP" altLang="en-US" dirty="0" smtClean="0"/>
              <a:t>６．</a:t>
            </a:r>
            <a:r>
              <a:rPr kumimoji="1" lang="ja-JP" altLang="en-US" dirty="0" smtClean="0"/>
              <a:t>平均保険料による強制保険</a:t>
            </a:r>
            <a:endParaRPr kumimoji="1" lang="ja-JP" altLang="en-US" dirty="0"/>
          </a:p>
        </p:txBody>
      </p:sp>
      <p:sp>
        <p:nvSpPr>
          <p:cNvPr id="15" name="円/楕円 14"/>
          <p:cNvSpPr/>
          <p:nvPr/>
        </p:nvSpPr>
        <p:spPr>
          <a:xfrm rot="19093364" flipH="1">
            <a:off x="5256745" y="5613286"/>
            <a:ext cx="133665" cy="1610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p:cNvSpPr txBox="1"/>
          <p:nvPr/>
        </p:nvSpPr>
        <p:spPr>
          <a:xfrm>
            <a:off x="2123728" y="6093296"/>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7" name="直線コネクタ 16"/>
          <p:cNvCxnSpPr/>
          <p:nvPr/>
        </p:nvCxnSpPr>
        <p:spPr>
          <a:xfrm rot="16200000" flipH="1">
            <a:off x="5014440" y="5650857"/>
            <a:ext cx="8367" cy="29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16200000" flipV="1">
            <a:off x="2627784" y="3140968"/>
            <a:ext cx="3744416" cy="2304256"/>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10800000">
            <a:off x="2555776" y="2996952"/>
            <a:ext cx="3312368" cy="3168352"/>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a:off x="4139952" y="450912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4139952" y="4149080"/>
            <a:ext cx="648072" cy="400110"/>
          </a:xfrm>
          <a:prstGeom prst="rect">
            <a:avLst/>
          </a:prstGeom>
          <a:noFill/>
        </p:spPr>
        <p:txBody>
          <a:bodyPr wrap="square" rtlCol="0">
            <a:spAutoFit/>
          </a:bodyPr>
          <a:lstStyle/>
          <a:p>
            <a:r>
              <a:rPr kumimoji="1" lang="en-US" altLang="ja-JP" sz="2000" dirty="0" smtClean="0"/>
              <a:t>E</a:t>
            </a:r>
            <a:r>
              <a:rPr kumimoji="1" lang="en-US" altLang="ja-JP" sz="1600" dirty="0" smtClean="0"/>
              <a:t>C</a:t>
            </a:r>
            <a:endParaRPr kumimoji="1" lang="ja-JP" altLang="en-US" sz="1600" dirty="0"/>
          </a:p>
        </p:txBody>
      </p:sp>
      <p:sp>
        <p:nvSpPr>
          <p:cNvPr id="22" name="四角形吹き出し 21"/>
          <p:cNvSpPr/>
          <p:nvPr/>
        </p:nvSpPr>
        <p:spPr>
          <a:xfrm>
            <a:off x="3851920" y="2492896"/>
            <a:ext cx="4536504" cy="936104"/>
          </a:xfrm>
          <a:prstGeom prst="wedgeRectCallout">
            <a:avLst>
              <a:gd name="adj1" fmla="val -71346"/>
              <a:gd name="adj2" fmla="val 37919"/>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p:cNvSpPr txBox="1"/>
          <p:nvPr/>
        </p:nvSpPr>
        <p:spPr>
          <a:xfrm>
            <a:off x="3851920" y="2564904"/>
            <a:ext cx="4320480" cy="646331"/>
          </a:xfrm>
          <a:prstGeom prst="rect">
            <a:avLst/>
          </a:prstGeom>
          <a:noFill/>
        </p:spPr>
        <p:txBody>
          <a:bodyPr wrap="square" rtlCol="0">
            <a:spAutoFit/>
          </a:bodyPr>
          <a:lstStyle/>
          <a:p>
            <a:r>
              <a:rPr lang="ja-JP" altLang="en-US" dirty="0" smtClean="0"/>
              <a:t>平均保険料による</a:t>
            </a:r>
            <a:r>
              <a:rPr lang="en-US" altLang="ja-JP" dirty="0" smtClean="0"/>
              <a:t>fair odds line</a:t>
            </a:r>
            <a:r>
              <a:rPr lang="ja-JP" altLang="en-US" dirty="0" smtClean="0"/>
              <a:t>，傾きは</a:t>
            </a:r>
            <a:endParaRPr lang="en-US" altLang="ja-JP" dirty="0" smtClean="0"/>
          </a:p>
          <a:p>
            <a:r>
              <a:rPr kumimoji="1" lang="ja-JP" altLang="en-US" dirty="0" smtClean="0"/>
              <a:t>　</a:t>
            </a:r>
            <a:endParaRPr kumimoji="1" lang="ja-JP" altLang="en-US" dirty="0"/>
          </a:p>
        </p:txBody>
      </p:sp>
      <p:sp>
        <p:nvSpPr>
          <p:cNvPr id="31" name="テキスト ボックス 30"/>
          <p:cNvSpPr txBox="1"/>
          <p:nvPr/>
        </p:nvSpPr>
        <p:spPr>
          <a:xfrm>
            <a:off x="6695728" y="6237312"/>
            <a:ext cx="2448272" cy="369332"/>
          </a:xfrm>
          <a:prstGeom prst="rect">
            <a:avLst/>
          </a:prstGeom>
          <a:noFill/>
        </p:spPr>
        <p:txBody>
          <a:bodyPr wrap="square" rtlCol="0">
            <a:spAutoFit/>
          </a:bodyPr>
          <a:lstStyle/>
          <a:p>
            <a:r>
              <a:rPr kumimoji="1" lang="ja-JP" altLang="en-US" dirty="0" smtClean="0"/>
              <a:t>健康時所得（</a:t>
            </a:r>
            <a:r>
              <a:rPr kumimoji="1" lang="en-US" altLang="ja-JP" dirty="0" smtClean="0"/>
              <a:t>W</a:t>
            </a:r>
            <a:r>
              <a:rPr kumimoji="1" lang="en-US" altLang="ja-JP" sz="1200" dirty="0" smtClean="0"/>
              <a:t>1</a:t>
            </a:r>
            <a:r>
              <a:rPr kumimoji="1" lang="ja-JP" altLang="en-US" dirty="0" smtClean="0"/>
              <a:t>）</a:t>
            </a:r>
            <a:endParaRPr kumimoji="1" lang="ja-JP" altLang="en-US" dirty="0"/>
          </a:p>
        </p:txBody>
      </p:sp>
      <p:sp>
        <p:nvSpPr>
          <p:cNvPr id="24" name="テキスト ボックス 23"/>
          <p:cNvSpPr txBox="1"/>
          <p:nvPr/>
        </p:nvSpPr>
        <p:spPr>
          <a:xfrm>
            <a:off x="4932040" y="5661248"/>
            <a:ext cx="360040"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
        <p:nvSpPr>
          <p:cNvPr id="25" name="円弧 24"/>
          <p:cNvSpPr/>
          <p:nvPr/>
        </p:nvSpPr>
        <p:spPr>
          <a:xfrm rot="7969483" flipV="1">
            <a:off x="2555692" y="-185068"/>
            <a:ext cx="4696746" cy="4995888"/>
          </a:xfrm>
          <a:prstGeom prst="arc">
            <a:avLst>
              <a:gd name="adj1" fmla="val 21174082"/>
              <a:gd name="adj2" fmla="val 3250204"/>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6" name="円弧 25"/>
          <p:cNvSpPr/>
          <p:nvPr/>
        </p:nvSpPr>
        <p:spPr>
          <a:xfrm rot="7177570" flipV="1">
            <a:off x="3846079" y="339911"/>
            <a:ext cx="5089043" cy="5763371"/>
          </a:xfrm>
          <a:prstGeom prst="arc">
            <a:avLst>
              <a:gd name="adj1" fmla="val 17991749"/>
              <a:gd name="adj2" fmla="val 123893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27" name="オブジェクト 26"/>
          <p:cNvGraphicFramePr>
            <a:graphicFrameLocks noChangeAspect="1"/>
          </p:cNvGraphicFramePr>
          <p:nvPr/>
        </p:nvGraphicFramePr>
        <p:xfrm>
          <a:off x="7596336" y="2780928"/>
          <a:ext cx="720080" cy="625333"/>
        </p:xfrm>
        <a:graphic>
          <a:graphicData uri="http://schemas.openxmlformats.org/presentationml/2006/ole">
            <p:oleObj spid="_x0000_s34821" name="数式" r:id="rId4" imgW="482400" imgH="41904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ja-JP" altLang="en-US" dirty="0" smtClean="0"/>
              <a:t>モラルハザードの問題は依然として残る</a:t>
            </a:r>
            <a:endParaRPr lang="en-US" altLang="ja-JP" dirty="0" smtClean="0"/>
          </a:p>
          <a:p>
            <a:r>
              <a:rPr lang="ja-JP" altLang="en-US" dirty="0" smtClean="0"/>
              <a:t>タイプ</a:t>
            </a:r>
            <a:r>
              <a:rPr lang="en-US" altLang="ja-JP" dirty="0" smtClean="0"/>
              <a:t>L</a:t>
            </a:r>
            <a:r>
              <a:rPr lang="ja-JP" altLang="en-US" dirty="0" smtClean="0"/>
              <a:t>から</a:t>
            </a:r>
            <a:r>
              <a:rPr lang="en-US" altLang="ja-JP" dirty="0" smtClean="0"/>
              <a:t>H</a:t>
            </a:r>
            <a:r>
              <a:rPr lang="ja-JP" altLang="en-US" dirty="0" smtClean="0"/>
              <a:t>へ内部補助が生じている→非効率</a:t>
            </a:r>
            <a:endParaRPr lang="en-US" altLang="ja-JP" dirty="0" smtClean="0"/>
          </a:p>
          <a:p>
            <a:r>
              <a:rPr lang="ja-JP" altLang="en-US" dirty="0" smtClean="0"/>
              <a:t>「強制」保険でないならば，</a:t>
            </a:r>
            <a:r>
              <a:rPr lang="en-US" altLang="ja-JP" dirty="0" smtClean="0"/>
              <a:t>E</a:t>
            </a:r>
            <a:r>
              <a:rPr lang="en-US" altLang="ja-JP" sz="2000" dirty="0" smtClean="0"/>
              <a:t>C</a:t>
            </a:r>
            <a:r>
              <a:rPr lang="ja-JP" altLang="en-US" sz="2800" dirty="0" smtClean="0"/>
              <a:t>の右下かつ</a:t>
            </a:r>
            <a:r>
              <a:rPr lang="en-US" altLang="ja-JP" sz="2800" dirty="0" smtClean="0"/>
              <a:t>2</a:t>
            </a:r>
            <a:r>
              <a:rPr lang="ja-JP" altLang="en-US" sz="2800" dirty="0" smtClean="0"/>
              <a:t>つの無差別曲線の間で保険契約を提示すれば，タイプ</a:t>
            </a:r>
            <a:r>
              <a:rPr lang="en-US" altLang="ja-JP" sz="2800" dirty="0" smtClean="0"/>
              <a:t>L</a:t>
            </a:r>
            <a:r>
              <a:rPr lang="ja-JP" altLang="en-US" sz="2800" dirty="0" smtClean="0"/>
              <a:t>のみ引きつけられる（利潤はプラス）</a:t>
            </a:r>
            <a:endParaRPr kumimoji="1" lang="en-US" altLang="ja-JP" dirty="0" smtClean="0"/>
          </a:p>
          <a:p>
            <a:r>
              <a:rPr lang="ja-JP" altLang="en-US" dirty="0" smtClean="0"/>
              <a:t>保険者の収支が均衡し，かつタイプ</a:t>
            </a:r>
            <a:r>
              <a:rPr lang="en-US" altLang="ja-JP" dirty="0" smtClean="0"/>
              <a:t>L</a:t>
            </a:r>
            <a:r>
              <a:rPr lang="ja-JP" altLang="en-US" dirty="0" smtClean="0"/>
              <a:t>の効用を上げるには（次スライド図７参照）</a:t>
            </a:r>
            <a:r>
              <a:rPr kumimoji="1" lang="ja-JP" altLang="en-US" dirty="0" smtClean="0">
                <a:solidFill>
                  <a:srgbClr val="FF0000"/>
                </a:solidFill>
              </a:rPr>
              <a:t>　</a:t>
            </a:r>
            <a:endParaRPr kumimoji="1" lang="ja-JP" altLang="en-US" dirty="0">
              <a:solidFill>
                <a:srgbClr val="FF0000"/>
              </a:solidFill>
            </a:endParaRPr>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25</a:t>
            </a:fld>
            <a:endParaRPr kumimoji="1" lang="ja-JP" altLang="en-US" dirty="0"/>
          </a:p>
        </p:txBody>
      </p:sp>
      <p:sp>
        <p:nvSpPr>
          <p:cNvPr id="4" name="タイトル 3"/>
          <p:cNvSpPr>
            <a:spLocks noGrp="1"/>
          </p:cNvSpPr>
          <p:nvPr>
            <p:ph type="title"/>
          </p:nvPr>
        </p:nvSpPr>
        <p:spPr/>
        <p:txBody>
          <a:bodyPr>
            <a:normAutofit/>
          </a:bodyPr>
          <a:lstStyle/>
          <a:p>
            <a:r>
              <a:rPr kumimoji="1" lang="ja-JP" altLang="en-US" dirty="0" smtClean="0"/>
              <a:t>４．平均保険料による強制保険</a:t>
            </a:r>
            <a:endParaRPr kumimoji="1" lang="ja-JP"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ja-JP" altLang="en-US" sz="2400" dirty="0" smtClean="0"/>
              <a:t>前述の平均保険料　　　　　　　　　　　　　を用いた強制保険</a:t>
            </a:r>
            <a:endParaRPr kumimoji="1" lang="ja-JP" altLang="en-US" sz="2400"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26</a:t>
            </a:fld>
            <a:endParaRPr kumimoji="1" lang="ja-JP" altLang="en-US" dirty="0"/>
          </a:p>
        </p:txBody>
      </p:sp>
      <p:sp>
        <p:nvSpPr>
          <p:cNvPr id="4" name="タイトル 3"/>
          <p:cNvSpPr>
            <a:spLocks noGrp="1"/>
          </p:cNvSpPr>
          <p:nvPr>
            <p:ph type="title"/>
          </p:nvPr>
        </p:nvSpPr>
        <p:spPr/>
        <p:txBody>
          <a:bodyPr>
            <a:normAutofit/>
          </a:bodyPr>
          <a:lstStyle/>
          <a:p>
            <a:r>
              <a:rPr kumimoji="1" lang="ja-JP" altLang="en-US" dirty="0" smtClean="0"/>
              <a:t>４．平均保険料による強制保険</a:t>
            </a:r>
            <a:endParaRPr kumimoji="1" lang="ja-JP" altLang="en-US" dirty="0"/>
          </a:p>
        </p:txBody>
      </p:sp>
      <p:graphicFrame>
        <p:nvGraphicFramePr>
          <p:cNvPr id="34820" name="Object 4"/>
          <p:cNvGraphicFramePr>
            <a:graphicFrameLocks noChangeAspect="1"/>
          </p:cNvGraphicFramePr>
          <p:nvPr/>
        </p:nvGraphicFramePr>
        <p:xfrm>
          <a:off x="3347864" y="1448070"/>
          <a:ext cx="2520280" cy="428331"/>
        </p:xfrm>
        <a:graphic>
          <a:graphicData uri="http://schemas.openxmlformats.org/presentationml/2006/ole">
            <p:oleObj spid="_x0000_s48130" name="数式" r:id="rId3" imgW="1269720" imgH="215640" progId="Equation.3">
              <p:embed/>
            </p:oleObj>
          </a:graphicData>
        </a:graphic>
      </p:graphicFrame>
      <p:cxnSp>
        <p:nvCxnSpPr>
          <p:cNvPr id="8" name="直線矢印コネクタ 7"/>
          <p:cNvCxnSpPr/>
          <p:nvPr/>
        </p:nvCxnSpPr>
        <p:spPr>
          <a:xfrm>
            <a:off x="2411760" y="6165304"/>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flipH="1" flipV="1">
            <a:off x="431540" y="4185084"/>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2411760" y="2348880"/>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691680" y="2708920"/>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3" name="テキスト ボックス 12"/>
          <p:cNvSpPr txBox="1"/>
          <p:nvPr/>
        </p:nvSpPr>
        <p:spPr>
          <a:xfrm>
            <a:off x="1619672" y="2348880"/>
            <a:ext cx="648072" cy="369332"/>
          </a:xfrm>
          <a:prstGeom prst="rect">
            <a:avLst/>
          </a:prstGeom>
          <a:noFill/>
        </p:spPr>
        <p:txBody>
          <a:bodyPr wrap="square" rtlCol="0">
            <a:spAutoFit/>
          </a:bodyPr>
          <a:lstStyle/>
          <a:p>
            <a:r>
              <a:rPr lang="en-US" altLang="ja-JP" dirty="0" smtClean="0"/>
              <a:t>(W</a:t>
            </a:r>
            <a:r>
              <a:rPr lang="en-US" altLang="ja-JP" sz="1200" dirty="0" smtClean="0"/>
              <a:t>2</a:t>
            </a:r>
            <a:r>
              <a:rPr lang="en-US" altLang="ja-JP" dirty="0" smtClean="0"/>
              <a:t>)</a:t>
            </a:r>
            <a:endParaRPr kumimoji="1" lang="ja-JP" altLang="en-US" dirty="0"/>
          </a:p>
        </p:txBody>
      </p:sp>
      <p:sp>
        <p:nvSpPr>
          <p:cNvPr id="14" name="テキスト ボックス 13"/>
          <p:cNvSpPr txBox="1"/>
          <p:nvPr/>
        </p:nvSpPr>
        <p:spPr>
          <a:xfrm>
            <a:off x="2915816" y="6309320"/>
            <a:ext cx="4320480" cy="369332"/>
          </a:xfrm>
          <a:prstGeom prst="rect">
            <a:avLst/>
          </a:prstGeom>
          <a:noFill/>
        </p:spPr>
        <p:txBody>
          <a:bodyPr wrap="square" rtlCol="0">
            <a:spAutoFit/>
          </a:bodyPr>
          <a:lstStyle/>
          <a:p>
            <a:r>
              <a:rPr kumimoji="1" lang="ja-JP" altLang="en-US" dirty="0" smtClean="0"/>
              <a:t>図</a:t>
            </a:r>
            <a:r>
              <a:rPr lang="ja-JP" altLang="en-US" dirty="0" smtClean="0"/>
              <a:t>７．</a:t>
            </a:r>
            <a:r>
              <a:rPr kumimoji="1" lang="ja-JP" altLang="en-US" dirty="0" smtClean="0"/>
              <a:t>平均保険料による強制保険</a:t>
            </a:r>
            <a:r>
              <a:rPr kumimoji="1" lang="en-US" altLang="ja-JP" dirty="0" smtClean="0"/>
              <a:t>(2)</a:t>
            </a:r>
            <a:endParaRPr kumimoji="1" lang="ja-JP" altLang="en-US" dirty="0"/>
          </a:p>
        </p:txBody>
      </p:sp>
      <p:sp>
        <p:nvSpPr>
          <p:cNvPr id="15" name="円/楕円 14"/>
          <p:cNvSpPr/>
          <p:nvPr/>
        </p:nvSpPr>
        <p:spPr>
          <a:xfrm rot="19093364" flipH="1">
            <a:off x="5256744" y="5685293"/>
            <a:ext cx="133665" cy="16109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p:cNvSpPr txBox="1"/>
          <p:nvPr/>
        </p:nvSpPr>
        <p:spPr>
          <a:xfrm>
            <a:off x="2123728" y="6093296"/>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7" name="直線コネクタ 16"/>
          <p:cNvCxnSpPr/>
          <p:nvPr/>
        </p:nvCxnSpPr>
        <p:spPr>
          <a:xfrm rot="16200000" flipH="1">
            <a:off x="5014440" y="5650857"/>
            <a:ext cx="8367" cy="29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10800000">
            <a:off x="2411760" y="3501008"/>
            <a:ext cx="3456384" cy="2664296"/>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円/楕円 19"/>
          <p:cNvSpPr/>
          <p:nvPr/>
        </p:nvSpPr>
        <p:spPr>
          <a:xfrm flipH="1">
            <a:off x="4499992" y="5085184"/>
            <a:ext cx="170303"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4499992" y="4725144"/>
            <a:ext cx="648072" cy="400110"/>
          </a:xfrm>
          <a:prstGeom prst="rect">
            <a:avLst/>
          </a:prstGeom>
          <a:noFill/>
        </p:spPr>
        <p:txBody>
          <a:bodyPr wrap="square" rtlCol="0">
            <a:spAutoFit/>
          </a:bodyPr>
          <a:lstStyle/>
          <a:p>
            <a:r>
              <a:rPr kumimoji="1" lang="en-US" altLang="ja-JP" sz="2000" dirty="0" smtClean="0"/>
              <a:t>E’</a:t>
            </a:r>
            <a:r>
              <a:rPr kumimoji="1" lang="en-US" altLang="ja-JP" sz="1100" dirty="0" smtClean="0"/>
              <a:t>C</a:t>
            </a:r>
            <a:endParaRPr kumimoji="1" lang="ja-JP" altLang="en-US" sz="1600" dirty="0"/>
          </a:p>
        </p:txBody>
      </p:sp>
      <p:sp>
        <p:nvSpPr>
          <p:cNvPr id="22" name="四角形吹き出し 21"/>
          <p:cNvSpPr/>
          <p:nvPr/>
        </p:nvSpPr>
        <p:spPr>
          <a:xfrm>
            <a:off x="3779912" y="2348880"/>
            <a:ext cx="4680520" cy="1080120"/>
          </a:xfrm>
          <a:prstGeom prst="wedgeRectCallout">
            <a:avLst>
              <a:gd name="adj1" fmla="val -76970"/>
              <a:gd name="adj2" fmla="val 53552"/>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p:cNvSpPr txBox="1"/>
          <p:nvPr/>
        </p:nvSpPr>
        <p:spPr>
          <a:xfrm>
            <a:off x="3851920" y="2564904"/>
            <a:ext cx="4320480" cy="646331"/>
          </a:xfrm>
          <a:prstGeom prst="rect">
            <a:avLst/>
          </a:prstGeom>
          <a:noFill/>
        </p:spPr>
        <p:txBody>
          <a:bodyPr wrap="square" rtlCol="0">
            <a:spAutoFit/>
          </a:bodyPr>
          <a:lstStyle/>
          <a:p>
            <a:r>
              <a:rPr lang="ja-JP" altLang="en-US" dirty="0" smtClean="0"/>
              <a:t>平均保険料による</a:t>
            </a:r>
            <a:r>
              <a:rPr lang="en-US" altLang="ja-JP" dirty="0" smtClean="0"/>
              <a:t>fair odds line</a:t>
            </a:r>
            <a:r>
              <a:rPr lang="ja-JP" altLang="en-US" dirty="0" smtClean="0"/>
              <a:t>，傾きは</a:t>
            </a:r>
            <a:endParaRPr lang="en-US" altLang="ja-JP" dirty="0" smtClean="0"/>
          </a:p>
          <a:p>
            <a:r>
              <a:rPr kumimoji="1" lang="ja-JP" altLang="en-US" dirty="0" smtClean="0"/>
              <a:t>　</a:t>
            </a:r>
            <a:endParaRPr kumimoji="1" lang="ja-JP" altLang="en-US" dirty="0"/>
          </a:p>
        </p:txBody>
      </p:sp>
      <p:sp>
        <p:nvSpPr>
          <p:cNvPr id="31" name="テキスト ボックス 30"/>
          <p:cNvSpPr txBox="1"/>
          <p:nvPr/>
        </p:nvSpPr>
        <p:spPr>
          <a:xfrm>
            <a:off x="6695728" y="6237312"/>
            <a:ext cx="2448272" cy="369332"/>
          </a:xfrm>
          <a:prstGeom prst="rect">
            <a:avLst/>
          </a:prstGeom>
          <a:noFill/>
        </p:spPr>
        <p:txBody>
          <a:bodyPr wrap="square" rtlCol="0">
            <a:spAutoFit/>
          </a:bodyPr>
          <a:lstStyle/>
          <a:p>
            <a:r>
              <a:rPr kumimoji="1" lang="ja-JP" altLang="en-US" dirty="0" smtClean="0"/>
              <a:t>健康時所得（</a:t>
            </a:r>
            <a:r>
              <a:rPr kumimoji="1" lang="en-US" altLang="ja-JP" dirty="0" smtClean="0"/>
              <a:t>W</a:t>
            </a:r>
            <a:r>
              <a:rPr kumimoji="1" lang="en-US" altLang="ja-JP" sz="1200" dirty="0" smtClean="0"/>
              <a:t>1</a:t>
            </a:r>
            <a:r>
              <a:rPr kumimoji="1" lang="ja-JP" altLang="en-US" dirty="0" smtClean="0"/>
              <a:t>）</a:t>
            </a:r>
            <a:endParaRPr kumimoji="1" lang="ja-JP" altLang="en-US" dirty="0"/>
          </a:p>
        </p:txBody>
      </p:sp>
      <p:sp>
        <p:nvSpPr>
          <p:cNvPr id="24" name="テキスト ボックス 23"/>
          <p:cNvSpPr txBox="1"/>
          <p:nvPr/>
        </p:nvSpPr>
        <p:spPr>
          <a:xfrm>
            <a:off x="4860032" y="5661248"/>
            <a:ext cx="360040"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
        <p:nvSpPr>
          <p:cNvPr id="25" name="円弧 24"/>
          <p:cNvSpPr/>
          <p:nvPr/>
        </p:nvSpPr>
        <p:spPr>
          <a:xfrm rot="7969483" flipV="1">
            <a:off x="2627700" y="318986"/>
            <a:ext cx="4696746" cy="4995888"/>
          </a:xfrm>
          <a:prstGeom prst="arc">
            <a:avLst>
              <a:gd name="adj1" fmla="val 21174082"/>
              <a:gd name="adj2" fmla="val 3250204"/>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6" name="円弧 25"/>
          <p:cNvSpPr/>
          <p:nvPr/>
        </p:nvSpPr>
        <p:spPr>
          <a:xfrm rot="7177570" flipV="1">
            <a:off x="3703749" y="337014"/>
            <a:ext cx="5085672" cy="5765288"/>
          </a:xfrm>
          <a:prstGeom prst="arc">
            <a:avLst>
              <a:gd name="adj1" fmla="val 17877777"/>
              <a:gd name="adj2" fmla="val 123893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27" name="オブジェクト 26"/>
          <p:cNvGraphicFramePr>
            <a:graphicFrameLocks noChangeAspect="1"/>
          </p:cNvGraphicFramePr>
          <p:nvPr/>
        </p:nvGraphicFramePr>
        <p:xfrm>
          <a:off x="7596336" y="2780928"/>
          <a:ext cx="720080" cy="625333"/>
        </p:xfrm>
        <a:graphic>
          <a:graphicData uri="http://schemas.openxmlformats.org/presentationml/2006/ole">
            <p:oleObj spid="_x0000_s48131" name="数式" r:id="rId4" imgW="482400" imgH="419040" progId="Equation.3">
              <p:embed/>
            </p:oleObj>
          </a:graphicData>
        </a:graphic>
      </p:graphicFrame>
      <p:sp>
        <p:nvSpPr>
          <p:cNvPr id="30" name="右矢印 29"/>
          <p:cNvSpPr/>
          <p:nvPr/>
        </p:nvSpPr>
        <p:spPr>
          <a:xfrm rot="19116013">
            <a:off x="5582168" y="5807320"/>
            <a:ext cx="360040" cy="360040"/>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右矢印 31"/>
          <p:cNvSpPr/>
          <p:nvPr/>
        </p:nvSpPr>
        <p:spPr>
          <a:xfrm rot="8541303">
            <a:off x="2772263" y="4005528"/>
            <a:ext cx="360040" cy="360040"/>
          </a:xfrm>
          <a:prstGeom prst="right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179512" y="1481328"/>
            <a:ext cx="8640960" cy="4525963"/>
          </a:xfrm>
        </p:spPr>
        <p:txBody>
          <a:bodyPr/>
          <a:lstStyle/>
          <a:p>
            <a:r>
              <a:rPr kumimoji="1" lang="ja-JP" altLang="en-US" dirty="0" smtClean="0"/>
              <a:t>ここまでは，「民」のみ</a:t>
            </a:r>
            <a:r>
              <a:rPr kumimoji="1" lang="en-US" altLang="ja-JP" dirty="0" smtClean="0"/>
              <a:t>or</a:t>
            </a:r>
            <a:r>
              <a:rPr kumimoji="1" lang="ja-JP" altLang="en-US" dirty="0" smtClean="0"/>
              <a:t>「官」のみの議論</a:t>
            </a:r>
            <a:endParaRPr kumimoji="1" lang="en-US" altLang="ja-JP" dirty="0" smtClean="0"/>
          </a:p>
          <a:p>
            <a:r>
              <a:rPr lang="ja-JP" altLang="en-US" dirty="0" smtClean="0"/>
              <a:t>医療保障制度における官民の望ましい役割分担とは？</a:t>
            </a:r>
            <a:endParaRPr lang="en-US" altLang="ja-JP" dirty="0" smtClean="0"/>
          </a:p>
          <a:p>
            <a:pPr>
              <a:buNone/>
            </a:pPr>
            <a:r>
              <a:rPr kumimoji="1" lang="en-US" altLang="ja-JP" dirty="0" smtClean="0"/>
              <a:t>	</a:t>
            </a:r>
            <a:r>
              <a:rPr kumimoji="1" lang="ja-JP" altLang="en-US" dirty="0" smtClean="0"/>
              <a:t>→何らか</a:t>
            </a:r>
            <a:r>
              <a:rPr kumimoji="1" lang="ja-JP" altLang="en-US" u="sng" dirty="0" smtClean="0"/>
              <a:t>基準</a:t>
            </a:r>
            <a:r>
              <a:rPr kumimoji="1" lang="ja-JP" altLang="en-US" dirty="0" smtClean="0"/>
              <a:t>が必要</a:t>
            </a:r>
            <a:endParaRPr kumimoji="1" lang="en-US" altLang="ja-JP" dirty="0" smtClean="0"/>
          </a:p>
          <a:p>
            <a:r>
              <a:rPr kumimoji="1" lang="ja-JP" altLang="en-US" dirty="0" smtClean="0"/>
              <a:t>キーワードは「効率性」と「公平性」の</a:t>
            </a:r>
            <a:r>
              <a:rPr kumimoji="1" lang="en-US" altLang="ja-JP" dirty="0" smtClean="0"/>
              <a:t>2</a:t>
            </a:r>
            <a:r>
              <a:rPr kumimoji="1" lang="ja-JP" altLang="en-US" dirty="0" smtClean="0"/>
              <a:t>つ</a:t>
            </a:r>
            <a:endParaRPr kumimoji="1" lang="en-US" altLang="ja-JP" dirty="0" smtClean="0"/>
          </a:p>
          <a:p>
            <a:pPr lvl="1"/>
            <a:r>
              <a:rPr lang="ja-JP" altLang="en-US" dirty="0" smtClean="0"/>
              <a:t>効率性：資源の有効配分</a:t>
            </a:r>
            <a:endParaRPr lang="en-US" altLang="ja-JP" dirty="0" smtClean="0"/>
          </a:p>
          <a:p>
            <a:pPr lvl="1"/>
            <a:r>
              <a:rPr kumimoji="1" lang="ja-JP" altLang="en-US" dirty="0" smtClean="0"/>
              <a:t>公平性：経済的な意味での平等（？）</a:t>
            </a:r>
            <a:endParaRPr kumimoji="1" lang="en-US" altLang="ja-JP" dirty="0" smtClean="0"/>
          </a:p>
          <a:p>
            <a:pPr lvl="1"/>
            <a:r>
              <a:rPr kumimoji="1" lang="en-US" altLang="ja-JP" dirty="0" smtClean="0"/>
              <a:t>2</a:t>
            </a:r>
            <a:r>
              <a:rPr kumimoji="1" lang="ja-JP" altLang="en-US" dirty="0" smtClean="0"/>
              <a:t>つはしばしばトレードオフの関係</a:t>
            </a:r>
            <a:endParaRPr kumimoji="1" lang="en-US" altLang="ja-JP" dirty="0" smtClean="0"/>
          </a:p>
          <a:p>
            <a:r>
              <a:rPr lang="ja-JP" altLang="en-US" dirty="0" smtClean="0"/>
              <a:t>ここでは，パレート改善（</a:t>
            </a:r>
            <a:r>
              <a:rPr lang="en-US" altLang="ja-JP" dirty="0" smtClean="0"/>
              <a:t>Pareto improvement</a:t>
            </a:r>
            <a:r>
              <a:rPr lang="ja-JP" altLang="en-US" dirty="0" smtClean="0"/>
              <a:t>）や社会的厚生関数（</a:t>
            </a:r>
            <a:r>
              <a:rPr lang="en-US" altLang="ja-JP" dirty="0" smtClean="0"/>
              <a:t>Social welfare function</a:t>
            </a:r>
            <a:r>
              <a:rPr lang="ja-JP" altLang="en-US" dirty="0" smtClean="0"/>
              <a:t>）を通じて官民の役割分担を探る</a:t>
            </a:r>
            <a:endParaRPr kumimoji="1" lang="en-US" altLang="ja-JP" dirty="0" smtClean="0"/>
          </a:p>
          <a:p>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27</a:t>
            </a:fld>
            <a:endParaRPr kumimoji="1" lang="ja-JP" altLang="en-US" dirty="0"/>
          </a:p>
        </p:txBody>
      </p:sp>
      <p:sp>
        <p:nvSpPr>
          <p:cNvPr id="4" name="タイトル 3"/>
          <p:cNvSpPr>
            <a:spLocks noGrp="1"/>
          </p:cNvSpPr>
          <p:nvPr>
            <p:ph type="title"/>
          </p:nvPr>
        </p:nvSpPr>
        <p:spPr/>
        <p:txBody>
          <a:bodyPr/>
          <a:lstStyle/>
          <a:p>
            <a:r>
              <a:rPr kumimoji="1" lang="ja-JP" altLang="en-US" dirty="0" smtClean="0"/>
              <a:t>５．官民の役割分担</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pPr>
              <a:buNone/>
            </a:pPr>
            <a:r>
              <a:rPr lang="ja-JP" altLang="en-US" sz="2400" dirty="0" smtClean="0"/>
              <a:t>パレート改善の一例（</a:t>
            </a:r>
            <a:r>
              <a:rPr lang="en-US" altLang="ja-JP" sz="2400" dirty="0" smtClean="0"/>
              <a:t>Dahlby</a:t>
            </a:r>
            <a:r>
              <a:rPr lang="ja-JP" altLang="en-US" sz="2400" dirty="0" smtClean="0"/>
              <a:t>（</a:t>
            </a:r>
            <a:r>
              <a:rPr lang="en-US" altLang="ja-JP" sz="2400" dirty="0" smtClean="0"/>
              <a:t>1981</a:t>
            </a:r>
            <a:r>
              <a:rPr lang="ja-JP" altLang="en-US" sz="2400" dirty="0" smtClean="0"/>
              <a:t>），</a:t>
            </a:r>
            <a:r>
              <a:rPr lang="en-US" altLang="ja-JP" sz="2400" dirty="0" smtClean="0"/>
              <a:t>Zweifel</a:t>
            </a:r>
            <a:r>
              <a:rPr lang="ja-JP" altLang="en-US" sz="2400" dirty="0" smtClean="0"/>
              <a:t>（</a:t>
            </a:r>
            <a:r>
              <a:rPr lang="en-US" altLang="ja-JP" sz="2400" dirty="0" smtClean="0"/>
              <a:t>2000</a:t>
            </a:r>
            <a:r>
              <a:rPr lang="ja-JP" altLang="en-US" sz="2400" dirty="0" smtClean="0"/>
              <a:t>））</a:t>
            </a:r>
          </a:p>
          <a:p>
            <a:pPr>
              <a:buNone/>
            </a:pPr>
            <a:endParaRPr kumimoji="1" lang="ja-JP" altLang="en-US" sz="2400"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28</a:t>
            </a:fld>
            <a:endParaRPr kumimoji="1" lang="ja-JP" altLang="en-US" dirty="0"/>
          </a:p>
        </p:txBody>
      </p:sp>
      <p:sp>
        <p:nvSpPr>
          <p:cNvPr id="4" name="タイトル 3"/>
          <p:cNvSpPr>
            <a:spLocks noGrp="1"/>
          </p:cNvSpPr>
          <p:nvPr>
            <p:ph type="title"/>
          </p:nvPr>
        </p:nvSpPr>
        <p:spPr/>
        <p:txBody>
          <a:bodyPr/>
          <a:lstStyle/>
          <a:p>
            <a:r>
              <a:rPr kumimoji="1" lang="ja-JP" altLang="en-US" dirty="0" smtClean="0"/>
              <a:t>５．官民の役割分担①</a:t>
            </a:r>
            <a:endParaRPr kumimoji="1" lang="ja-JP" altLang="en-US" dirty="0"/>
          </a:p>
        </p:txBody>
      </p:sp>
      <p:cxnSp>
        <p:nvCxnSpPr>
          <p:cNvPr id="5" name="直線矢印コネクタ 4"/>
          <p:cNvCxnSpPr/>
          <p:nvPr/>
        </p:nvCxnSpPr>
        <p:spPr>
          <a:xfrm>
            <a:off x="2051720" y="6165304"/>
            <a:ext cx="51845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rot="5400000" flipH="1" flipV="1">
            <a:off x="71500" y="4185084"/>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2051720" y="2348880"/>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051720" y="4149080"/>
            <a:ext cx="4032448" cy="1584176"/>
          </a:xfrm>
          <a:prstGeom prst="line">
            <a:avLst/>
          </a:prstGeom>
          <a:ln w="25400">
            <a:solidFill>
              <a:srgbClr val="FFC000"/>
            </a:solidFill>
            <a:prstDash val="lgDash"/>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403648" y="2276872"/>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1" name="テキスト ボックス 10"/>
          <p:cNvSpPr txBox="1"/>
          <p:nvPr/>
        </p:nvSpPr>
        <p:spPr>
          <a:xfrm>
            <a:off x="2987824" y="4653136"/>
            <a:ext cx="504056" cy="400110"/>
          </a:xfrm>
          <a:prstGeom prst="rect">
            <a:avLst/>
          </a:prstGeom>
          <a:noFill/>
        </p:spPr>
        <p:txBody>
          <a:bodyPr wrap="square" rtlCol="0">
            <a:spAutoFit/>
          </a:bodyPr>
          <a:lstStyle/>
          <a:p>
            <a:r>
              <a:rPr kumimoji="1" lang="en-US" altLang="ja-JP" sz="2000" dirty="0" smtClean="0"/>
              <a:t>E</a:t>
            </a:r>
            <a:r>
              <a:rPr kumimoji="1" lang="en-US" altLang="ja-JP" sz="1600" dirty="0" smtClean="0"/>
              <a:t>H</a:t>
            </a:r>
          </a:p>
        </p:txBody>
      </p:sp>
      <p:sp>
        <p:nvSpPr>
          <p:cNvPr id="12" name="円/楕円 11"/>
          <p:cNvSpPr/>
          <p:nvPr/>
        </p:nvSpPr>
        <p:spPr>
          <a:xfrm rot="19093364" flipH="1" flipV="1">
            <a:off x="5970694" y="5613011"/>
            <a:ext cx="124479" cy="139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1691680" y="5949280"/>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4" name="直線コネクタ 13"/>
          <p:cNvCxnSpPr/>
          <p:nvPr/>
        </p:nvCxnSpPr>
        <p:spPr>
          <a:xfrm rot="16200000" flipH="1">
            <a:off x="4654400" y="5650857"/>
            <a:ext cx="8367" cy="29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V="1">
            <a:off x="3023829" y="2672917"/>
            <a:ext cx="3600399" cy="2520280"/>
          </a:xfrm>
          <a:prstGeom prst="line">
            <a:avLst/>
          </a:prstGeom>
          <a:ln w="25400">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4716016" y="4149080"/>
            <a:ext cx="648072" cy="400110"/>
          </a:xfrm>
          <a:prstGeom prst="rect">
            <a:avLst/>
          </a:prstGeom>
          <a:noFill/>
        </p:spPr>
        <p:txBody>
          <a:bodyPr wrap="square" rtlCol="0">
            <a:spAutoFit/>
          </a:bodyPr>
          <a:lstStyle/>
          <a:p>
            <a:r>
              <a:rPr kumimoji="1" lang="en-US" altLang="ja-JP" sz="2000" dirty="0" smtClean="0">
                <a:solidFill>
                  <a:srgbClr val="FF0000"/>
                </a:solidFill>
              </a:rPr>
              <a:t>E’</a:t>
            </a:r>
            <a:r>
              <a:rPr kumimoji="1" lang="en-US" altLang="ja-JP" sz="1600" dirty="0" smtClean="0">
                <a:solidFill>
                  <a:srgbClr val="FF0000"/>
                </a:solidFill>
              </a:rPr>
              <a:t>L</a:t>
            </a:r>
            <a:endParaRPr kumimoji="1" lang="ja-JP" altLang="en-US" dirty="0">
              <a:solidFill>
                <a:srgbClr val="FF0000"/>
              </a:solidFill>
            </a:endParaRPr>
          </a:p>
        </p:txBody>
      </p:sp>
      <p:sp>
        <p:nvSpPr>
          <p:cNvPr id="19" name="テキスト ボックス 18"/>
          <p:cNvSpPr txBox="1"/>
          <p:nvPr/>
        </p:nvSpPr>
        <p:spPr>
          <a:xfrm>
            <a:off x="3203848" y="6309320"/>
            <a:ext cx="2592288" cy="369332"/>
          </a:xfrm>
          <a:prstGeom prst="rect">
            <a:avLst/>
          </a:prstGeom>
          <a:noFill/>
        </p:spPr>
        <p:txBody>
          <a:bodyPr wrap="square" rtlCol="0">
            <a:spAutoFit/>
          </a:bodyPr>
          <a:lstStyle/>
          <a:p>
            <a:r>
              <a:rPr kumimoji="1" lang="ja-JP" altLang="en-US" dirty="0" smtClean="0"/>
              <a:t>図８．　</a:t>
            </a:r>
            <a:r>
              <a:rPr lang="ja-JP" altLang="en-US" dirty="0" smtClean="0"/>
              <a:t>官民の役割分担</a:t>
            </a:r>
            <a:endParaRPr kumimoji="1" lang="ja-JP" altLang="en-US" dirty="0"/>
          </a:p>
        </p:txBody>
      </p:sp>
      <p:cxnSp>
        <p:nvCxnSpPr>
          <p:cNvPr id="25" name="直線コネクタ 24"/>
          <p:cNvCxnSpPr/>
          <p:nvPr/>
        </p:nvCxnSpPr>
        <p:spPr>
          <a:xfrm rot="16200000" flipV="1">
            <a:off x="2771801" y="2708920"/>
            <a:ext cx="2448272" cy="1728191"/>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123728" y="3717032"/>
            <a:ext cx="2736304" cy="108012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endCxn id="12" idx="0"/>
          </p:cNvCxnSpPr>
          <p:nvPr/>
        </p:nvCxnSpPr>
        <p:spPr>
          <a:xfrm>
            <a:off x="4860032" y="4797152"/>
            <a:ext cx="1219269" cy="93735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円弧 32"/>
          <p:cNvSpPr/>
          <p:nvPr/>
        </p:nvSpPr>
        <p:spPr>
          <a:xfrm rot="7969483" flipV="1">
            <a:off x="2267661" y="102964"/>
            <a:ext cx="4696746" cy="4995888"/>
          </a:xfrm>
          <a:prstGeom prst="arc">
            <a:avLst>
              <a:gd name="adj1" fmla="val 19062052"/>
              <a:gd name="adj2" fmla="val 2629803"/>
            </a:avLst>
          </a:prstGeom>
          <a:ln w="25400">
            <a:solidFill>
              <a:srgbClr val="FFC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35" name="直線コネクタ 34"/>
          <p:cNvCxnSpPr>
            <a:stCxn id="33" idx="2"/>
          </p:cNvCxnSpPr>
          <p:nvPr/>
        </p:nvCxnSpPr>
        <p:spPr>
          <a:xfrm flipV="1">
            <a:off x="4658436" y="5013176"/>
            <a:ext cx="1353724" cy="4018"/>
          </a:xfrm>
          <a:prstGeom prst="line">
            <a:avLst/>
          </a:prstGeom>
          <a:ln w="25400">
            <a:solidFill>
              <a:srgbClr val="FFC000"/>
            </a:solidFill>
            <a:prstDash val="lgDash"/>
          </a:ln>
        </p:spPr>
        <p:style>
          <a:lnRef idx="1">
            <a:schemeClr val="accent1"/>
          </a:lnRef>
          <a:fillRef idx="0">
            <a:schemeClr val="accent1"/>
          </a:fillRef>
          <a:effectRef idx="0">
            <a:schemeClr val="accent1"/>
          </a:effectRef>
          <a:fontRef idx="minor">
            <a:schemeClr val="tx1"/>
          </a:fontRef>
        </p:style>
      </p:cxnSp>
      <p:sp>
        <p:nvSpPr>
          <p:cNvPr id="37" name="円/楕円 36"/>
          <p:cNvSpPr/>
          <p:nvPr/>
        </p:nvSpPr>
        <p:spPr>
          <a:xfrm>
            <a:off x="3563888" y="4725144"/>
            <a:ext cx="144016" cy="14401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円弧 38"/>
          <p:cNvSpPr/>
          <p:nvPr/>
        </p:nvSpPr>
        <p:spPr>
          <a:xfrm rot="7969483" flipV="1">
            <a:off x="2699707" y="-185070"/>
            <a:ext cx="4696746" cy="4995888"/>
          </a:xfrm>
          <a:prstGeom prst="arc">
            <a:avLst>
              <a:gd name="adj1" fmla="val 19375940"/>
              <a:gd name="adj2" fmla="val 2629803"/>
            </a:avLst>
          </a:prstGeom>
          <a:ln w="25400">
            <a:solidFill>
              <a:srgbClr val="FFC00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41" name="直線コネクタ 40"/>
          <p:cNvCxnSpPr/>
          <p:nvPr/>
        </p:nvCxnSpPr>
        <p:spPr>
          <a:xfrm flipV="1">
            <a:off x="5076056" y="4725144"/>
            <a:ext cx="993686" cy="4016"/>
          </a:xfrm>
          <a:prstGeom prst="line">
            <a:avLst/>
          </a:prstGeom>
          <a:ln w="25400">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44" name="円/楕円 43"/>
          <p:cNvSpPr/>
          <p:nvPr/>
        </p:nvSpPr>
        <p:spPr>
          <a:xfrm>
            <a:off x="4860032" y="4797152"/>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円/楕円 44"/>
          <p:cNvSpPr/>
          <p:nvPr/>
        </p:nvSpPr>
        <p:spPr>
          <a:xfrm>
            <a:off x="3923928" y="4365104"/>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テキスト ボックス 45"/>
          <p:cNvSpPr txBox="1"/>
          <p:nvPr/>
        </p:nvSpPr>
        <p:spPr>
          <a:xfrm>
            <a:off x="3635896" y="3933056"/>
            <a:ext cx="648072" cy="400110"/>
          </a:xfrm>
          <a:prstGeom prst="rect">
            <a:avLst/>
          </a:prstGeom>
          <a:noFill/>
        </p:spPr>
        <p:txBody>
          <a:bodyPr wrap="square" rtlCol="0">
            <a:spAutoFit/>
          </a:bodyPr>
          <a:lstStyle/>
          <a:p>
            <a:r>
              <a:rPr kumimoji="1" lang="en-US" altLang="ja-JP" sz="2000" dirty="0" smtClean="0">
                <a:solidFill>
                  <a:srgbClr val="FF0000"/>
                </a:solidFill>
              </a:rPr>
              <a:t>E’</a:t>
            </a:r>
            <a:r>
              <a:rPr kumimoji="1" lang="en-US" altLang="ja-JP" sz="1600" dirty="0" smtClean="0">
                <a:solidFill>
                  <a:srgbClr val="FF0000"/>
                </a:solidFill>
              </a:rPr>
              <a:t>H</a:t>
            </a:r>
          </a:p>
        </p:txBody>
      </p:sp>
      <p:sp>
        <p:nvSpPr>
          <p:cNvPr id="47" name="円弧 46"/>
          <p:cNvSpPr/>
          <p:nvPr/>
        </p:nvSpPr>
        <p:spPr>
          <a:xfrm rot="7177570" flipV="1">
            <a:off x="3696544" y="140486"/>
            <a:ext cx="5063278" cy="4907312"/>
          </a:xfrm>
          <a:prstGeom prst="arc">
            <a:avLst>
              <a:gd name="adj1" fmla="val 20124915"/>
              <a:gd name="adj2" fmla="val 196774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cxnSp>
        <p:nvCxnSpPr>
          <p:cNvPr id="50" name="直線コネクタ 49"/>
          <p:cNvCxnSpPr>
            <a:stCxn id="47" idx="0"/>
          </p:cNvCxnSpPr>
          <p:nvPr/>
        </p:nvCxnSpPr>
        <p:spPr>
          <a:xfrm rot="16200000" flipV="1">
            <a:off x="3581005" y="3461492"/>
            <a:ext cx="731856" cy="47806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55" name="円/楕円 54"/>
          <p:cNvSpPr/>
          <p:nvPr/>
        </p:nvSpPr>
        <p:spPr>
          <a:xfrm>
            <a:off x="4716016" y="4581128"/>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円/楕円 55"/>
          <p:cNvSpPr/>
          <p:nvPr/>
        </p:nvSpPr>
        <p:spPr>
          <a:xfrm>
            <a:off x="5508104" y="4941168"/>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テキスト ボックス 56"/>
          <p:cNvSpPr txBox="1"/>
          <p:nvPr/>
        </p:nvSpPr>
        <p:spPr>
          <a:xfrm>
            <a:off x="6660232" y="6237312"/>
            <a:ext cx="1656184" cy="369332"/>
          </a:xfrm>
          <a:prstGeom prst="rect">
            <a:avLst/>
          </a:prstGeom>
          <a:noFill/>
        </p:spPr>
        <p:txBody>
          <a:bodyPr wrap="square" rtlCol="0">
            <a:spAutoFit/>
          </a:bodyPr>
          <a:lstStyle/>
          <a:p>
            <a:r>
              <a:rPr kumimoji="1" lang="ja-JP" altLang="en-US" dirty="0" smtClean="0"/>
              <a:t>健康時所得</a:t>
            </a:r>
            <a:endParaRPr kumimoji="1" lang="ja-JP" altLang="en-US" dirty="0"/>
          </a:p>
        </p:txBody>
      </p:sp>
      <p:cxnSp>
        <p:nvCxnSpPr>
          <p:cNvPr id="60" name="直線矢印コネクタ 59"/>
          <p:cNvCxnSpPr>
            <a:endCxn id="44" idx="3"/>
          </p:cNvCxnSpPr>
          <p:nvPr/>
        </p:nvCxnSpPr>
        <p:spPr>
          <a:xfrm flipV="1">
            <a:off x="4067944" y="4920077"/>
            <a:ext cx="813179" cy="6691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6156176" y="5661248"/>
            <a:ext cx="360040"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
        <p:nvSpPr>
          <p:cNvPr id="38" name="テキスト ボックス 37"/>
          <p:cNvSpPr txBox="1"/>
          <p:nvPr/>
        </p:nvSpPr>
        <p:spPr>
          <a:xfrm>
            <a:off x="3779912" y="5589240"/>
            <a:ext cx="576064"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例えば，</a:t>
            </a:r>
            <a:r>
              <a:rPr kumimoji="1" lang="en-US" altLang="ja-JP" dirty="0" smtClean="0"/>
              <a:t>N’</a:t>
            </a:r>
            <a:r>
              <a:rPr kumimoji="1" lang="ja-JP" altLang="en-US" dirty="0" smtClean="0"/>
              <a:t>までを官が</a:t>
            </a:r>
            <a:r>
              <a:rPr kumimoji="1" lang="ja-JP" altLang="en-US" u="sng" dirty="0" smtClean="0"/>
              <a:t>強制保険</a:t>
            </a:r>
            <a:r>
              <a:rPr kumimoji="1" lang="ja-JP" altLang="en-US" dirty="0" smtClean="0"/>
              <a:t>として</a:t>
            </a:r>
            <a:r>
              <a:rPr lang="ja-JP" altLang="en-US" dirty="0" smtClean="0"/>
              <a:t>カバー</a:t>
            </a:r>
            <a:r>
              <a:rPr kumimoji="1" lang="ja-JP" altLang="en-US" dirty="0" smtClean="0"/>
              <a:t>（</a:t>
            </a:r>
            <a:r>
              <a:rPr kumimoji="1" lang="en-US" altLang="ja-JP" dirty="0" smtClean="0"/>
              <a:t>NN’</a:t>
            </a:r>
            <a:r>
              <a:rPr kumimoji="1" lang="ja-JP" altLang="en-US" dirty="0" smtClean="0"/>
              <a:t>はプーリング保険料による</a:t>
            </a:r>
            <a:r>
              <a:rPr kumimoji="1" lang="en-US" altLang="ja-JP" dirty="0" smtClean="0"/>
              <a:t>fair odds line</a:t>
            </a:r>
            <a:r>
              <a:rPr kumimoji="1" lang="ja-JP" altLang="en-US" dirty="0" smtClean="0"/>
              <a:t>）</a:t>
            </a:r>
            <a:endParaRPr kumimoji="1" lang="en-US" altLang="ja-JP" dirty="0" smtClean="0"/>
          </a:p>
          <a:p>
            <a:r>
              <a:rPr lang="ja-JP" altLang="en-US" dirty="0" smtClean="0"/>
              <a:t>それ以上を民が提供，したがってここでは民は補完の役割</a:t>
            </a:r>
            <a:endParaRPr lang="en-US" altLang="ja-JP" dirty="0" smtClean="0"/>
          </a:p>
          <a:p>
            <a:r>
              <a:rPr kumimoji="1" lang="ja-JP" altLang="en-US" dirty="0" smtClean="0"/>
              <a:t>官と民の役割分担によってパレート改善</a:t>
            </a:r>
            <a:endParaRPr kumimoji="1" lang="en-US" altLang="ja-JP" dirty="0" smtClean="0"/>
          </a:p>
          <a:p>
            <a:pPr lvl="1"/>
            <a:r>
              <a:rPr kumimoji="1" lang="ja-JP" altLang="en-US" dirty="0" smtClean="0"/>
              <a:t>官だけの平均保険料を用いた強制保険（図７）</a:t>
            </a:r>
            <a:endParaRPr kumimoji="1" lang="en-US" altLang="ja-JP" dirty="0" smtClean="0"/>
          </a:p>
          <a:p>
            <a:pPr lvl="1"/>
            <a:r>
              <a:rPr kumimoji="1" lang="ja-JP" altLang="en-US" dirty="0" smtClean="0"/>
              <a:t>民だけの分離均衡（図５）</a:t>
            </a:r>
            <a:endParaRPr kumimoji="1" lang="en-US" altLang="ja-JP" dirty="0" smtClean="0"/>
          </a:p>
          <a:p>
            <a:pPr lvl="1">
              <a:buNone/>
            </a:pPr>
            <a:r>
              <a:rPr lang="ja-JP" altLang="en-US" dirty="0" smtClean="0"/>
              <a:t>いずれよりも（</a:t>
            </a:r>
            <a:r>
              <a:rPr lang="en-US" altLang="ja-JP" dirty="0" smtClean="0"/>
              <a:t>E’</a:t>
            </a:r>
            <a:r>
              <a:rPr lang="en-US" altLang="ja-JP" sz="1600" dirty="0" smtClean="0"/>
              <a:t>H</a:t>
            </a:r>
            <a:r>
              <a:rPr lang="ja-JP" altLang="en-US" sz="1800" dirty="0" smtClean="0"/>
              <a:t>，</a:t>
            </a:r>
            <a:r>
              <a:rPr lang="en-US" altLang="ja-JP" sz="2400" dirty="0" smtClean="0"/>
              <a:t> E’</a:t>
            </a:r>
            <a:r>
              <a:rPr lang="en-US" altLang="ja-JP" sz="1400" dirty="0" smtClean="0"/>
              <a:t>L</a:t>
            </a:r>
            <a:r>
              <a:rPr lang="ja-JP" altLang="en-US" dirty="0" smtClean="0"/>
              <a:t>）の組み合わせは，タイプ</a:t>
            </a:r>
            <a:r>
              <a:rPr lang="en-US" altLang="ja-JP" dirty="0" smtClean="0"/>
              <a:t>L</a:t>
            </a:r>
            <a:r>
              <a:rPr lang="ja-JP" altLang="en-US" dirty="0" smtClean="0"/>
              <a:t>とタイプ</a:t>
            </a:r>
            <a:r>
              <a:rPr lang="en-US" altLang="ja-JP" dirty="0" smtClean="0"/>
              <a:t>H</a:t>
            </a:r>
            <a:r>
              <a:rPr lang="ja-JP" altLang="en-US" dirty="0" smtClean="0"/>
              <a:t>ともに</a:t>
            </a:r>
            <a:r>
              <a:rPr lang="ja-JP" altLang="en-US" u="sng" dirty="0" smtClean="0"/>
              <a:t>効用が増加（</a:t>
            </a:r>
            <a:r>
              <a:rPr lang="ja-JP" altLang="en-US" dirty="0" smtClean="0"/>
              <a:t>あるいは等しい）</a:t>
            </a:r>
            <a:endParaRPr lang="en-US" altLang="ja-JP" dirty="0" smtClean="0"/>
          </a:p>
          <a:p>
            <a:pPr lvl="1"/>
            <a:r>
              <a:rPr lang="ja-JP" altLang="en-US" dirty="0" smtClean="0"/>
              <a:t>どの保険者の収支も均衡</a:t>
            </a:r>
            <a:endParaRPr kumimoji="1" lang="en-US" altLang="ja-JP" dirty="0" smtClean="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29</a:t>
            </a:fld>
            <a:endParaRPr kumimoji="1" lang="ja-JP" altLang="en-US" dirty="0"/>
          </a:p>
        </p:txBody>
      </p:sp>
      <p:sp>
        <p:nvSpPr>
          <p:cNvPr id="4" name="タイトル 3"/>
          <p:cNvSpPr>
            <a:spLocks noGrp="1"/>
          </p:cNvSpPr>
          <p:nvPr>
            <p:ph type="title"/>
          </p:nvPr>
        </p:nvSpPr>
        <p:spPr/>
        <p:txBody>
          <a:bodyPr/>
          <a:lstStyle/>
          <a:p>
            <a:r>
              <a:rPr kumimoji="1" lang="ja-JP" altLang="en-US" dirty="0" smtClean="0"/>
              <a:t>５．官民の役割分担①</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481328"/>
            <a:ext cx="9144000" cy="5376672"/>
          </a:xfrm>
        </p:spPr>
        <p:txBody>
          <a:bodyPr>
            <a:normAutofit/>
          </a:bodyPr>
          <a:lstStyle/>
          <a:p>
            <a:r>
              <a:rPr kumimoji="1" lang="ja-JP" altLang="en-US" dirty="0" smtClean="0"/>
              <a:t>市場の失敗（自然独占・外部性・公共財・</a:t>
            </a:r>
            <a:r>
              <a:rPr kumimoji="1" lang="ja-JP" altLang="en-US" u="sng" dirty="0" smtClean="0"/>
              <a:t>不確実性</a:t>
            </a:r>
            <a:r>
              <a:rPr kumimoji="1" lang="ja-JP" altLang="en-US" dirty="0" smtClean="0"/>
              <a:t>・</a:t>
            </a:r>
            <a:r>
              <a:rPr kumimoji="1" lang="ja-JP" altLang="en-US" b="1" u="sng" dirty="0" smtClean="0"/>
              <a:t>情報の非対称性</a:t>
            </a:r>
            <a:r>
              <a:rPr kumimoji="1" lang="ja-JP" altLang="en-US" dirty="0" smtClean="0"/>
              <a:t>）→政府による介入</a:t>
            </a:r>
            <a:endParaRPr kumimoji="1" lang="en-US" altLang="ja-JP" dirty="0" smtClean="0"/>
          </a:p>
          <a:p>
            <a:r>
              <a:rPr kumimoji="1" lang="ja-JP" altLang="en-US" dirty="0" smtClean="0"/>
              <a:t>情報の非対称性：（医療）保険市場</a:t>
            </a:r>
            <a:endParaRPr kumimoji="1" lang="en-US" altLang="ja-JP" dirty="0" smtClean="0"/>
          </a:p>
          <a:p>
            <a:pPr>
              <a:buNone/>
            </a:pPr>
            <a:r>
              <a:rPr lang="en-US" altLang="ja-JP" dirty="0" smtClean="0">
                <a:sym typeface="Wingdings" pitchFamily="2" charset="2"/>
              </a:rPr>
              <a:t>			</a:t>
            </a:r>
            <a:r>
              <a:rPr lang="ja-JP" altLang="en-US" dirty="0" smtClean="0">
                <a:sym typeface="Wingdings" pitchFamily="2" charset="2"/>
              </a:rPr>
              <a:t>→逆選択，モラルハザード</a:t>
            </a:r>
            <a:endParaRPr lang="en-US" altLang="ja-JP" dirty="0" smtClean="0">
              <a:sym typeface="Wingdings" pitchFamily="2" charset="2"/>
            </a:endParaRPr>
          </a:p>
          <a:p>
            <a:r>
              <a:rPr kumimoji="1" lang="ja-JP" altLang="en-US" dirty="0" smtClean="0">
                <a:sym typeface="Wingdings" pitchFamily="2" charset="2"/>
              </a:rPr>
              <a:t>医療保険市場</a:t>
            </a:r>
            <a:endParaRPr kumimoji="1" lang="en-US" altLang="ja-JP" dirty="0" smtClean="0">
              <a:sym typeface="Wingdings" pitchFamily="2" charset="2"/>
            </a:endParaRPr>
          </a:p>
          <a:p>
            <a:pPr lvl="1"/>
            <a:r>
              <a:rPr lang="ja-JP" altLang="en-US" dirty="0" smtClean="0">
                <a:sym typeface="Wingdings" pitchFamily="2" charset="2"/>
              </a:rPr>
              <a:t>医療に対する疾病リスクは</a:t>
            </a:r>
            <a:r>
              <a:rPr lang="ja-JP" altLang="en-US" u="sng" dirty="0" smtClean="0">
                <a:sym typeface="Wingdings" pitchFamily="2" charset="2"/>
              </a:rPr>
              <a:t>誰もが</a:t>
            </a:r>
            <a:r>
              <a:rPr lang="ja-JP" altLang="en-US" dirty="0" smtClean="0">
                <a:sym typeface="Wingdings" pitchFamily="2" charset="2"/>
              </a:rPr>
              <a:t>有している（頻度・強度）</a:t>
            </a:r>
            <a:endParaRPr lang="en-US" altLang="ja-JP" dirty="0" smtClean="0">
              <a:sym typeface="Wingdings" pitchFamily="2" charset="2"/>
            </a:endParaRPr>
          </a:p>
          <a:p>
            <a:pPr lvl="1"/>
            <a:r>
              <a:rPr lang="ja-JP" altLang="en-US" dirty="0" smtClean="0">
                <a:sym typeface="Wingdings" pitchFamily="2" charset="2"/>
              </a:rPr>
              <a:t>保険者（公法人・私法人），契約者（加入者），医師・医療提供機関</a:t>
            </a:r>
            <a:endParaRPr lang="en-US" altLang="ja-JP" dirty="0" smtClean="0">
              <a:sym typeface="Wingdings" pitchFamily="2" charset="2"/>
            </a:endParaRPr>
          </a:p>
          <a:p>
            <a:pPr lvl="1"/>
            <a:r>
              <a:rPr kumimoji="1" lang="ja-JP" altLang="en-US" dirty="0" smtClean="0">
                <a:sym typeface="Wingdings" pitchFamily="2" charset="2"/>
              </a:rPr>
              <a:t>医療サービスの高度な専門性</a:t>
            </a:r>
            <a:endParaRPr kumimoji="1" lang="en-US" altLang="ja-JP" dirty="0" smtClean="0">
              <a:sym typeface="Wingdings" pitchFamily="2" charset="2"/>
            </a:endParaRPr>
          </a:p>
          <a:p>
            <a:r>
              <a:rPr lang="ja-JP" altLang="en-US" dirty="0" smtClean="0">
                <a:sym typeface="Wingdings" pitchFamily="2" charset="2"/>
              </a:rPr>
              <a:t>官民の役割分担</a:t>
            </a:r>
            <a:endParaRPr lang="en-US" altLang="ja-JP" dirty="0" smtClean="0">
              <a:sym typeface="Wingdings" pitchFamily="2" charset="2"/>
            </a:endParaRPr>
          </a:p>
          <a:p>
            <a:pPr lvl="1"/>
            <a:r>
              <a:rPr kumimoji="1" lang="ja-JP" altLang="en-US" dirty="0" smtClean="0">
                <a:sym typeface="Wingdings" pitchFamily="2" charset="2"/>
              </a:rPr>
              <a:t>公的医療保障制度（公的医療保険）の導入意義</a:t>
            </a:r>
            <a:endParaRPr kumimoji="1" lang="en-US" altLang="ja-JP" dirty="0" smtClean="0">
              <a:sym typeface="Wingdings" pitchFamily="2" charset="2"/>
            </a:endParaRPr>
          </a:p>
          <a:p>
            <a:pPr lvl="1"/>
            <a:r>
              <a:rPr lang="ja-JP" altLang="en-US" dirty="0" smtClean="0">
                <a:sym typeface="Wingdings" pitchFamily="2" charset="2"/>
              </a:rPr>
              <a:t>官と民のカバー範囲</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3</a:t>
            </a:fld>
            <a:endParaRPr kumimoji="1" lang="ja-JP" altLang="en-US" dirty="0"/>
          </a:p>
        </p:txBody>
      </p:sp>
      <p:sp>
        <p:nvSpPr>
          <p:cNvPr id="5" name="タイトル 4"/>
          <p:cNvSpPr>
            <a:spLocks noGrp="1"/>
          </p:cNvSpPr>
          <p:nvPr>
            <p:ph type="title"/>
          </p:nvPr>
        </p:nvSpPr>
        <p:spPr/>
        <p:txBody>
          <a:bodyPr/>
          <a:lstStyle/>
          <a:p>
            <a:r>
              <a:rPr kumimoji="1" lang="ja-JP" altLang="en-US" dirty="0" smtClean="0"/>
              <a:t>１．はじめに</a:t>
            </a:r>
            <a:r>
              <a:rPr kumimoji="1" lang="en-US" altLang="ja-JP" dirty="0" smtClean="0"/>
              <a:t>~</a:t>
            </a:r>
            <a:r>
              <a:rPr kumimoji="1" lang="ja-JP" altLang="en-US" dirty="0" smtClean="0"/>
              <a:t>研究の背景</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481328"/>
            <a:ext cx="8892480" cy="4525963"/>
          </a:xfrm>
        </p:spPr>
        <p:txBody>
          <a:bodyPr>
            <a:normAutofit fontScale="92500" lnSpcReduction="20000"/>
          </a:bodyPr>
          <a:lstStyle/>
          <a:p>
            <a:pPr>
              <a:buNone/>
            </a:pPr>
            <a:r>
              <a:rPr kumimoji="1" lang="ja-JP" altLang="en-US" dirty="0" smtClean="0"/>
              <a:t>＜公平性＞　医療アクセス</a:t>
            </a:r>
            <a:endParaRPr kumimoji="1" lang="en-US" altLang="ja-JP" dirty="0" smtClean="0"/>
          </a:p>
          <a:p>
            <a:r>
              <a:rPr kumimoji="1" lang="ja-JP" altLang="en-US" dirty="0" smtClean="0"/>
              <a:t>効率性→公平性</a:t>
            </a:r>
            <a:endParaRPr kumimoji="1" lang="en-US" altLang="ja-JP" dirty="0" smtClean="0"/>
          </a:p>
          <a:p>
            <a:r>
              <a:rPr kumimoji="1" lang="ja-JP" altLang="en-US" dirty="0" smtClean="0"/>
              <a:t>社会的厚生関数：社会構成員の効用を用いて表現</a:t>
            </a:r>
            <a:endParaRPr kumimoji="1" lang="en-US" altLang="ja-JP" dirty="0" smtClean="0"/>
          </a:p>
          <a:p>
            <a:pPr algn="r">
              <a:buNone/>
            </a:pPr>
            <a:r>
              <a:rPr kumimoji="1" lang="ja-JP" altLang="en-US" dirty="0" smtClean="0"/>
              <a:t>（厚生経済学）</a:t>
            </a:r>
            <a:endParaRPr kumimoji="1" lang="en-US" altLang="ja-JP" dirty="0" smtClean="0"/>
          </a:p>
          <a:p>
            <a:endParaRPr lang="en-US" altLang="ja-JP" dirty="0" smtClean="0"/>
          </a:p>
          <a:p>
            <a:r>
              <a:rPr lang="ja-JP" altLang="en-US" dirty="0" smtClean="0"/>
              <a:t>ベンサム型の功利主義的社会的厚生関数：</a:t>
            </a:r>
            <a:endParaRPr lang="en-US" altLang="ja-JP" dirty="0" smtClean="0"/>
          </a:p>
          <a:p>
            <a:pPr>
              <a:buNone/>
            </a:pPr>
            <a:endParaRPr kumimoji="1" lang="en-US" altLang="ja-JP" dirty="0" smtClean="0"/>
          </a:p>
          <a:p>
            <a:endParaRPr lang="en-US" altLang="ja-JP" dirty="0" smtClean="0"/>
          </a:p>
          <a:p>
            <a:r>
              <a:rPr lang="ja-JP" altLang="en-US" dirty="0" smtClean="0"/>
              <a:t>ロールズ型の社会的厚生関数：</a:t>
            </a:r>
            <a:endParaRPr lang="en-US" altLang="ja-JP" dirty="0" smtClean="0"/>
          </a:p>
          <a:p>
            <a:pPr>
              <a:buNone/>
            </a:pPr>
            <a:endParaRPr lang="en-US" altLang="ja-JP" dirty="0" smtClean="0">
              <a:solidFill>
                <a:srgbClr val="FF0000"/>
              </a:solidFill>
            </a:endParaRPr>
          </a:p>
          <a:p>
            <a:r>
              <a:rPr lang="ja-JP" altLang="en-US" dirty="0" smtClean="0"/>
              <a:t>その他，バーグソン＝サミュエルソン型など</a:t>
            </a:r>
            <a:endParaRPr lang="en-US" altLang="ja-JP" dirty="0" smtClean="0"/>
          </a:p>
          <a:p>
            <a:r>
              <a:rPr lang="ja-JP" altLang="en-US" dirty="0" smtClean="0"/>
              <a:t>社会的厚生関数の推定に関する研究（</a:t>
            </a:r>
            <a:r>
              <a:rPr lang="en-US" altLang="ja-JP" dirty="0" smtClean="0"/>
              <a:t>Dolan(1998)</a:t>
            </a:r>
            <a:r>
              <a:rPr lang="ja-JP" altLang="en-US" dirty="0" smtClean="0"/>
              <a:t>他）</a:t>
            </a:r>
            <a:endParaRPr lang="en-US" altLang="ja-JP" dirty="0" smtClean="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30</a:t>
            </a:fld>
            <a:endParaRPr kumimoji="1" lang="ja-JP" altLang="en-US" dirty="0"/>
          </a:p>
        </p:txBody>
      </p:sp>
      <p:sp>
        <p:nvSpPr>
          <p:cNvPr id="4" name="タイトル 3"/>
          <p:cNvSpPr>
            <a:spLocks noGrp="1"/>
          </p:cNvSpPr>
          <p:nvPr>
            <p:ph type="title"/>
          </p:nvPr>
        </p:nvSpPr>
        <p:spPr/>
        <p:txBody>
          <a:bodyPr/>
          <a:lstStyle/>
          <a:p>
            <a:r>
              <a:rPr kumimoji="1" lang="ja-JP" altLang="en-US" dirty="0" smtClean="0"/>
              <a:t>５．官民の役割分担②</a:t>
            </a:r>
            <a:endParaRPr kumimoji="1" lang="ja-JP" altLang="en-US" dirty="0"/>
          </a:p>
        </p:txBody>
      </p:sp>
      <p:graphicFrame>
        <p:nvGraphicFramePr>
          <p:cNvPr id="5" name="オブジェクト 4"/>
          <p:cNvGraphicFramePr>
            <a:graphicFrameLocks noChangeAspect="1"/>
          </p:cNvGraphicFramePr>
          <p:nvPr/>
        </p:nvGraphicFramePr>
        <p:xfrm>
          <a:off x="5821363" y="3644900"/>
          <a:ext cx="2903537" cy="431800"/>
        </p:xfrm>
        <a:graphic>
          <a:graphicData uri="http://schemas.openxmlformats.org/presentationml/2006/ole">
            <p:oleObj spid="_x0000_s43009" name="数式" r:id="rId3" imgW="1536480" imgH="228600" progId="Equation.3">
              <p:embed/>
            </p:oleObj>
          </a:graphicData>
        </a:graphic>
      </p:graphicFrame>
      <p:graphicFrame>
        <p:nvGraphicFramePr>
          <p:cNvPr id="6" name="オブジェクト 5"/>
          <p:cNvGraphicFramePr>
            <a:graphicFrameLocks noChangeAspect="1"/>
          </p:cNvGraphicFramePr>
          <p:nvPr/>
        </p:nvGraphicFramePr>
        <p:xfrm>
          <a:off x="5004048" y="4293096"/>
          <a:ext cx="3146425" cy="433387"/>
        </p:xfrm>
        <a:graphic>
          <a:graphicData uri="http://schemas.openxmlformats.org/presentationml/2006/ole">
            <p:oleObj spid="_x0000_s43010" name="数式" r:id="rId4" imgW="1663560" imgH="228600" progId="Equation.3">
              <p:embed/>
            </p:oleObj>
          </a:graphicData>
        </a:graphic>
      </p:graphicFrame>
      <p:graphicFrame>
        <p:nvGraphicFramePr>
          <p:cNvPr id="7" name="オブジェクト 6"/>
          <p:cNvGraphicFramePr>
            <a:graphicFrameLocks noChangeAspect="1"/>
          </p:cNvGraphicFramePr>
          <p:nvPr/>
        </p:nvGraphicFramePr>
        <p:xfrm>
          <a:off x="2843808" y="2564904"/>
          <a:ext cx="3672408" cy="730186"/>
        </p:xfrm>
        <a:graphic>
          <a:graphicData uri="http://schemas.openxmlformats.org/presentationml/2006/ole">
            <p:oleObj spid="_x0000_s43011" name="数式" r:id="rId5" imgW="2171520" imgH="43164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lnSpcReduction="10000"/>
          </a:bodyPr>
          <a:lstStyle/>
          <a:p>
            <a:r>
              <a:rPr lang="ja-JP" altLang="en-US" dirty="0" smtClean="0"/>
              <a:t>社会的厚生関数に官民の医療保険（医療保障制度）を組み込むには</a:t>
            </a:r>
            <a:endParaRPr lang="en-US" altLang="ja-JP" dirty="0" smtClean="0"/>
          </a:p>
          <a:p>
            <a:pPr lvl="1"/>
            <a:r>
              <a:rPr lang="ja-JP" altLang="en-US" dirty="0" smtClean="0"/>
              <a:t>期待効用を用いて表現し，リスクタイプの存在比率（</a:t>
            </a:r>
            <a:r>
              <a:rPr lang="en-US" altLang="ja-JP" dirty="0" smtClean="0"/>
              <a:t>λ</a:t>
            </a:r>
            <a:r>
              <a:rPr lang="ja-JP" altLang="en-US" dirty="0" smtClean="0"/>
              <a:t>）で加重した上で，社会的厚生の最大化を図る</a:t>
            </a:r>
            <a:endParaRPr lang="en-US" altLang="ja-JP" dirty="0" smtClean="0"/>
          </a:p>
          <a:p>
            <a:pPr lvl="1"/>
            <a:r>
              <a:rPr lang="ja-JP" altLang="en-US" dirty="0" smtClean="0"/>
              <a:t>例えば，　　　　　　　　　　　　　　　　</a:t>
            </a:r>
            <a:endParaRPr lang="en-US" altLang="ja-JP" dirty="0" smtClean="0"/>
          </a:p>
          <a:p>
            <a:pPr lvl="1"/>
            <a:r>
              <a:rPr lang="ja-JP" altLang="en-US" dirty="0" smtClean="0"/>
              <a:t>これまでのモデルに沿って，健康時所得と疾病時所得を表し，社会的厚生を最大にするような公的医療保険のカバー範囲を求める。しかし</a:t>
            </a:r>
            <a:r>
              <a:rPr lang="en-US" altLang="ja-JP" dirty="0" smtClean="0"/>
              <a:t>…</a:t>
            </a:r>
            <a:r>
              <a:rPr lang="ja-JP" altLang="en-US" dirty="0" smtClean="0"/>
              <a:t>　</a:t>
            </a:r>
            <a:endParaRPr lang="en-US" altLang="ja-JP" dirty="0" smtClean="0"/>
          </a:p>
          <a:p>
            <a:r>
              <a:rPr lang="ja-JP" altLang="en-US" dirty="0" smtClean="0"/>
              <a:t>根本的な問題して，政策決定のために，どのような社会的厚生関数を選択するか？</a:t>
            </a:r>
            <a:endParaRPr lang="en-US" altLang="ja-JP" dirty="0" smtClean="0"/>
          </a:p>
          <a:p>
            <a:pPr lvl="1"/>
            <a:r>
              <a:rPr lang="ja-JP" altLang="en-US" dirty="0" smtClean="0"/>
              <a:t>社会構成員の効用の測定</a:t>
            </a:r>
            <a:endParaRPr lang="en-US" altLang="ja-JP" dirty="0" smtClean="0"/>
          </a:p>
          <a:p>
            <a:pPr lvl="1"/>
            <a:r>
              <a:rPr lang="ja-JP" altLang="en-US" u="sng" dirty="0" smtClean="0"/>
              <a:t>社会の価値観</a:t>
            </a:r>
            <a:r>
              <a:rPr lang="ja-JP" altLang="en-US" dirty="0" smtClean="0"/>
              <a:t>，</a:t>
            </a:r>
            <a:r>
              <a:rPr lang="ja-JP" altLang="en-US" u="sng" dirty="0" smtClean="0"/>
              <a:t>公平観</a:t>
            </a:r>
            <a:r>
              <a:rPr lang="ja-JP" altLang="en-US" dirty="0" smtClean="0"/>
              <a:t>，倫理観，政治的要素</a:t>
            </a:r>
            <a:r>
              <a:rPr lang="en-US" altLang="ja-JP" dirty="0" smtClean="0"/>
              <a:t>…etc.</a:t>
            </a:r>
            <a:endParaRPr lang="en-US" altLang="ja-JP" u="sng" dirty="0" smtClean="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31</a:t>
            </a:fld>
            <a:endParaRPr kumimoji="1" lang="ja-JP" altLang="en-US" dirty="0"/>
          </a:p>
        </p:txBody>
      </p:sp>
      <p:sp>
        <p:nvSpPr>
          <p:cNvPr id="4" name="タイトル 3"/>
          <p:cNvSpPr>
            <a:spLocks noGrp="1"/>
          </p:cNvSpPr>
          <p:nvPr>
            <p:ph type="title"/>
          </p:nvPr>
        </p:nvSpPr>
        <p:spPr/>
        <p:txBody>
          <a:bodyPr/>
          <a:lstStyle/>
          <a:p>
            <a:r>
              <a:rPr kumimoji="1" lang="ja-JP" altLang="en-US" dirty="0" smtClean="0"/>
              <a:t>５</a:t>
            </a:r>
            <a:r>
              <a:rPr lang="ja-JP" altLang="en-US" dirty="0" smtClean="0"/>
              <a:t>．官民の役割分担②</a:t>
            </a:r>
            <a:endParaRPr kumimoji="1" lang="ja-JP" altLang="en-US" dirty="0"/>
          </a:p>
        </p:txBody>
      </p:sp>
      <p:graphicFrame>
        <p:nvGraphicFramePr>
          <p:cNvPr id="6" name="オブジェクト 5"/>
          <p:cNvGraphicFramePr>
            <a:graphicFrameLocks noChangeAspect="1"/>
          </p:cNvGraphicFramePr>
          <p:nvPr/>
        </p:nvGraphicFramePr>
        <p:xfrm>
          <a:off x="2195736" y="2924944"/>
          <a:ext cx="3070930" cy="360040"/>
        </p:xfrm>
        <a:graphic>
          <a:graphicData uri="http://schemas.openxmlformats.org/presentationml/2006/ole">
            <p:oleObj spid="_x0000_s49155" name="数式" r:id="rId3" imgW="1841400" imgH="21564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0" y="1481329"/>
            <a:ext cx="9144000" cy="4323936"/>
          </a:xfrm>
        </p:spPr>
        <p:txBody>
          <a:bodyPr>
            <a:normAutofit fontScale="92500" lnSpcReduction="10000"/>
          </a:bodyPr>
          <a:lstStyle/>
          <a:p>
            <a:r>
              <a:rPr kumimoji="1" lang="ja-JP" altLang="en-US" dirty="0" smtClean="0"/>
              <a:t>モラルハザードの影響の抑制は制度設計に依存</a:t>
            </a:r>
            <a:endParaRPr kumimoji="1" lang="en-US" altLang="ja-JP" dirty="0" smtClean="0"/>
          </a:p>
          <a:p>
            <a:r>
              <a:rPr kumimoji="1" lang="ja-JP" altLang="en-US" dirty="0" smtClean="0"/>
              <a:t>官による民へのクラウド・アウトの懸念</a:t>
            </a:r>
            <a:endParaRPr kumimoji="1" lang="en-US" altLang="ja-JP" dirty="0" smtClean="0"/>
          </a:p>
          <a:p>
            <a:r>
              <a:rPr lang="ja-JP" altLang="en-US" dirty="0" smtClean="0"/>
              <a:t>官の介入手段としては，課税や補助金も→所得再分配</a:t>
            </a:r>
            <a:endParaRPr lang="en-US" altLang="ja-JP" dirty="0" smtClean="0"/>
          </a:p>
          <a:p>
            <a:pPr lvl="1"/>
            <a:r>
              <a:rPr lang="ja-JP" altLang="en-US" dirty="0" smtClean="0"/>
              <a:t>公的医療保険を通じた場合と‘実質’同様の効果を得ることも可能（次スライド図９参照）</a:t>
            </a:r>
            <a:endParaRPr lang="en-US" altLang="ja-JP" dirty="0" smtClean="0"/>
          </a:p>
          <a:p>
            <a:pPr lvl="1">
              <a:buNone/>
            </a:pPr>
            <a:endParaRPr lang="en-US" altLang="ja-JP" dirty="0" smtClean="0"/>
          </a:p>
          <a:p>
            <a:r>
              <a:rPr lang="ja-JP" altLang="en-US" dirty="0" smtClean="0"/>
              <a:t>医師，医療機関の行動を含めた分析</a:t>
            </a:r>
            <a:endParaRPr lang="en-US" altLang="ja-JP" dirty="0" smtClean="0"/>
          </a:p>
          <a:p>
            <a:pPr lvl="1"/>
            <a:r>
              <a:rPr lang="ja-JP" altLang="en-US" u="sng" dirty="0" smtClean="0"/>
              <a:t>医師</a:t>
            </a:r>
            <a:r>
              <a:rPr lang="en-US" altLang="ja-JP" u="sng" dirty="0" smtClean="0"/>
              <a:t>-</a:t>
            </a:r>
            <a:r>
              <a:rPr lang="ja-JP" altLang="en-US" u="sng" dirty="0" smtClean="0"/>
              <a:t>患者間の情報の非対称性</a:t>
            </a:r>
            <a:endParaRPr lang="en-US" altLang="ja-JP" u="sng" dirty="0" smtClean="0"/>
          </a:p>
          <a:p>
            <a:pPr lvl="1"/>
            <a:r>
              <a:rPr lang="ja-JP" altLang="en-US" dirty="0" smtClean="0"/>
              <a:t>診療報酬体系の設計</a:t>
            </a:r>
            <a:endParaRPr lang="en-US" altLang="ja-JP" dirty="0" smtClean="0"/>
          </a:p>
          <a:p>
            <a:r>
              <a:rPr lang="ja-JP" altLang="en-US" dirty="0" smtClean="0"/>
              <a:t>医療サービス，医療技術</a:t>
            </a:r>
            <a:endParaRPr lang="en-US" altLang="ja-JP" dirty="0" smtClean="0"/>
          </a:p>
          <a:p>
            <a:r>
              <a:rPr lang="ja-JP" altLang="en-US" dirty="0" smtClean="0"/>
              <a:t>理論を補強する実証分析・シミュレーションを援用した研究</a:t>
            </a:r>
            <a:endParaRPr lang="en-US" altLang="ja-JP" dirty="0" smtClean="0"/>
          </a:p>
          <a:p>
            <a:pPr>
              <a:buNone/>
            </a:pPr>
            <a:endParaRPr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32</a:t>
            </a:fld>
            <a:endParaRPr kumimoji="1" lang="ja-JP" altLang="en-US" dirty="0"/>
          </a:p>
        </p:txBody>
      </p:sp>
      <p:sp>
        <p:nvSpPr>
          <p:cNvPr id="5" name="タイトル 4"/>
          <p:cNvSpPr>
            <a:spLocks noGrp="1"/>
          </p:cNvSpPr>
          <p:nvPr>
            <p:ph type="title"/>
          </p:nvPr>
        </p:nvSpPr>
        <p:spPr/>
        <p:txBody>
          <a:bodyPr/>
          <a:lstStyle/>
          <a:p>
            <a:r>
              <a:rPr kumimoji="1" lang="ja-JP" altLang="en-US" dirty="0" smtClean="0"/>
              <a:t>６．おわりに（考察と課題）</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kumimoji="1" lang="ja-JP" altLang="en-US" dirty="0" smtClean="0"/>
              <a:t>　　</a:t>
            </a:r>
            <a:endParaRPr kumimoji="1" lang="ja-JP" altLang="en-US" dirty="0"/>
          </a:p>
        </p:txBody>
      </p:sp>
      <p:sp>
        <p:nvSpPr>
          <p:cNvPr id="3" name="スライド番号プレースホルダ 2"/>
          <p:cNvSpPr>
            <a:spLocks noGrp="1"/>
          </p:cNvSpPr>
          <p:nvPr>
            <p:ph type="sldNum" sz="quarter" idx="12"/>
          </p:nvPr>
        </p:nvSpPr>
        <p:spPr/>
        <p:txBody>
          <a:bodyPr/>
          <a:lstStyle/>
          <a:p>
            <a:fld id="{EF18BFF1-35F6-416C-BE0F-620D5E4877F8}" type="slidenum">
              <a:rPr kumimoji="1" lang="ja-JP" altLang="en-US" smtClean="0"/>
              <a:pPr/>
              <a:t>33</a:t>
            </a:fld>
            <a:endParaRPr kumimoji="1" lang="ja-JP" altLang="en-US" dirty="0"/>
          </a:p>
        </p:txBody>
      </p:sp>
      <p:sp>
        <p:nvSpPr>
          <p:cNvPr id="4" name="タイトル 3"/>
          <p:cNvSpPr>
            <a:spLocks noGrp="1"/>
          </p:cNvSpPr>
          <p:nvPr>
            <p:ph type="title"/>
          </p:nvPr>
        </p:nvSpPr>
        <p:spPr/>
        <p:txBody>
          <a:bodyPr/>
          <a:lstStyle/>
          <a:p>
            <a:r>
              <a:rPr kumimoji="1" lang="ja-JP" altLang="en-US" dirty="0" smtClean="0"/>
              <a:t>６．おわりに（考察と課題）</a:t>
            </a:r>
            <a:endParaRPr kumimoji="1" lang="ja-JP" altLang="en-US" dirty="0"/>
          </a:p>
        </p:txBody>
      </p:sp>
      <p:cxnSp>
        <p:nvCxnSpPr>
          <p:cNvPr id="5" name="直線矢印コネクタ 4"/>
          <p:cNvCxnSpPr/>
          <p:nvPr/>
        </p:nvCxnSpPr>
        <p:spPr>
          <a:xfrm>
            <a:off x="2411760" y="5373216"/>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rot="5400000" flipH="1" flipV="1">
            <a:off x="431540" y="3392996"/>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2411760" y="1556792"/>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a:endCxn id="12" idx="0"/>
          </p:cNvCxnSpPr>
          <p:nvPr/>
        </p:nvCxnSpPr>
        <p:spPr>
          <a:xfrm>
            <a:off x="2381300" y="3316778"/>
            <a:ext cx="2977921" cy="1625643"/>
          </a:xfrm>
          <a:prstGeom prst="line">
            <a:avLst/>
          </a:prstGeom>
          <a:ln w="25400">
            <a:solidFill>
              <a:srgbClr val="FFC000"/>
            </a:solidFill>
            <a:prstDash val="lgDash"/>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a:off x="3779912" y="4077072"/>
            <a:ext cx="144016" cy="14401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1691680" y="1268760"/>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1" name="テキスト ボックス 10"/>
          <p:cNvSpPr txBox="1"/>
          <p:nvPr/>
        </p:nvSpPr>
        <p:spPr>
          <a:xfrm>
            <a:off x="3131840" y="4005064"/>
            <a:ext cx="504056" cy="400110"/>
          </a:xfrm>
          <a:prstGeom prst="rect">
            <a:avLst/>
          </a:prstGeom>
          <a:noFill/>
        </p:spPr>
        <p:txBody>
          <a:bodyPr wrap="square" rtlCol="0">
            <a:spAutoFit/>
          </a:bodyPr>
          <a:lstStyle/>
          <a:p>
            <a:r>
              <a:rPr kumimoji="1" lang="en-US" altLang="ja-JP" sz="2000" dirty="0" smtClean="0"/>
              <a:t>E</a:t>
            </a:r>
            <a:r>
              <a:rPr kumimoji="1" lang="en-US" altLang="ja-JP" sz="1600" dirty="0" smtClean="0"/>
              <a:t>H</a:t>
            </a:r>
          </a:p>
        </p:txBody>
      </p:sp>
      <p:sp>
        <p:nvSpPr>
          <p:cNvPr id="12" name="円/楕円 11"/>
          <p:cNvSpPr/>
          <p:nvPr/>
        </p:nvSpPr>
        <p:spPr>
          <a:xfrm rot="19093364" flipH="1" flipV="1">
            <a:off x="5250614" y="4820923"/>
            <a:ext cx="124479" cy="13919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1979712" y="5373216"/>
            <a:ext cx="576064" cy="369332"/>
          </a:xfrm>
          <a:prstGeom prst="rect">
            <a:avLst/>
          </a:prstGeom>
          <a:noFill/>
        </p:spPr>
        <p:txBody>
          <a:bodyPr wrap="square" rtlCol="0">
            <a:spAutoFit/>
          </a:bodyPr>
          <a:lstStyle/>
          <a:p>
            <a:r>
              <a:rPr lang="en-US" altLang="ja-JP" dirty="0" smtClean="0"/>
              <a:t>O</a:t>
            </a:r>
            <a:endParaRPr kumimoji="1" lang="ja-JP" altLang="en-US" dirty="0"/>
          </a:p>
        </p:txBody>
      </p:sp>
      <p:cxnSp>
        <p:nvCxnSpPr>
          <p:cNvPr id="14" name="直線コネクタ 13"/>
          <p:cNvCxnSpPr/>
          <p:nvPr/>
        </p:nvCxnSpPr>
        <p:spPr>
          <a:xfrm rot="16200000" flipH="1">
            <a:off x="5014440" y="4858769"/>
            <a:ext cx="8367" cy="29150"/>
          </a:xfrm>
          <a:prstGeom prst="line">
            <a:avLst/>
          </a:prstGeom>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508104" y="4365104"/>
            <a:ext cx="648072" cy="400110"/>
          </a:xfrm>
          <a:prstGeom prst="rect">
            <a:avLst/>
          </a:prstGeom>
          <a:noFill/>
        </p:spPr>
        <p:txBody>
          <a:bodyPr wrap="square" rtlCol="0">
            <a:spAutoFit/>
          </a:bodyPr>
          <a:lstStyle/>
          <a:p>
            <a:r>
              <a:rPr kumimoji="1" lang="en-US" altLang="ja-JP" sz="2000" dirty="0" smtClean="0"/>
              <a:t>E</a:t>
            </a:r>
            <a:r>
              <a:rPr kumimoji="1" lang="en-US" altLang="ja-JP" sz="1600" dirty="0" smtClean="0"/>
              <a:t>L</a:t>
            </a:r>
            <a:endParaRPr kumimoji="1" lang="ja-JP" altLang="en-US" dirty="0"/>
          </a:p>
        </p:txBody>
      </p:sp>
      <p:sp>
        <p:nvSpPr>
          <p:cNvPr id="19" name="テキスト ボックス 18"/>
          <p:cNvSpPr txBox="1"/>
          <p:nvPr/>
        </p:nvSpPr>
        <p:spPr>
          <a:xfrm>
            <a:off x="2699792" y="6093296"/>
            <a:ext cx="5760640" cy="369332"/>
          </a:xfrm>
          <a:prstGeom prst="rect">
            <a:avLst/>
          </a:prstGeom>
          <a:noFill/>
        </p:spPr>
        <p:txBody>
          <a:bodyPr wrap="square" rtlCol="0">
            <a:spAutoFit/>
          </a:bodyPr>
          <a:lstStyle/>
          <a:p>
            <a:r>
              <a:rPr kumimoji="1" lang="ja-JP" altLang="en-US" dirty="0" smtClean="0"/>
              <a:t>図９．　</a:t>
            </a:r>
            <a:r>
              <a:rPr lang="ja-JP" altLang="en-US" dirty="0" smtClean="0"/>
              <a:t>課税と補助金がある場合の分離均衡（の一例）</a:t>
            </a:r>
            <a:endParaRPr kumimoji="1" lang="ja-JP" altLang="en-US" dirty="0"/>
          </a:p>
        </p:txBody>
      </p:sp>
      <p:cxnSp>
        <p:nvCxnSpPr>
          <p:cNvPr id="23" name="直線コネクタ 22"/>
          <p:cNvCxnSpPr/>
          <p:nvPr/>
        </p:nvCxnSpPr>
        <p:spPr>
          <a:xfrm>
            <a:off x="2483768" y="3068960"/>
            <a:ext cx="2977921" cy="1625643"/>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16200000" flipV="1">
            <a:off x="3227793" y="2828992"/>
            <a:ext cx="3021281" cy="1196961"/>
          </a:xfrm>
          <a:prstGeom prst="line">
            <a:avLst/>
          </a:prstGeom>
          <a:ln w="25400">
            <a:solidFill>
              <a:srgbClr val="00B050"/>
            </a:solidFill>
            <a:prstDash val="lg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rot="16200000" flipV="1">
            <a:off x="2939761" y="2973008"/>
            <a:ext cx="3021281" cy="1196961"/>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6" name="円弧 25"/>
          <p:cNvSpPr/>
          <p:nvPr/>
        </p:nvSpPr>
        <p:spPr>
          <a:xfrm rot="7969483" flipV="1">
            <a:off x="2821919" y="-526462"/>
            <a:ext cx="4696746" cy="5329145"/>
          </a:xfrm>
          <a:prstGeom prst="arc">
            <a:avLst>
              <a:gd name="adj1" fmla="val 19700399"/>
              <a:gd name="adj2" fmla="val 2789509"/>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7" name="円弧 26"/>
          <p:cNvSpPr/>
          <p:nvPr/>
        </p:nvSpPr>
        <p:spPr>
          <a:xfrm rot="7969483" flipV="1">
            <a:off x="2965935" y="-742486"/>
            <a:ext cx="4696746" cy="5329145"/>
          </a:xfrm>
          <a:prstGeom prst="arc">
            <a:avLst>
              <a:gd name="adj1" fmla="val 19700399"/>
              <a:gd name="adj2" fmla="val 2789509"/>
            </a:avLst>
          </a:prstGeom>
          <a:ln w="254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8" name="円/楕円 27"/>
          <p:cNvSpPr/>
          <p:nvPr/>
        </p:nvSpPr>
        <p:spPr>
          <a:xfrm flipH="1" flipV="1">
            <a:off x="3995936" y="3861048"/>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円弧 28"/>
          <p:cNvSpPr/>
          <p:nvPr/>
        </p:nvSpPr>
        <p:spPr>
          <a:xfrm rot="7177570" flipV="1">
            <a:off x="3846078" y="-568810"/>
            <a:ext cx="5089043" cy="5763371"/>
          </a:xfrm>
          <a:prstGeom prst="arc">
            <a:avLst>
              <a:gd name="adj1" fmla="val 17991749"/>
              <a:gd name="adj2" fmla="val 1238932"/>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0" name="円/楕円 29"/>
          <p:cNvSpPr/>
          <p:nvPr/>
        </p:nvSpPr>
        <p:spPr>
          <a:xfrm flipV="1">
            <a:off x="4572000" y="4077072"/>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円/楕円 31"/>
          <p:cNvSpPr/>
          <p:nvPr/>
        </p:nvSpPr>
        <p:spPr>
          <a:xfrm flipH="1" flipV="1">
            <a:off x="5148064" y="450912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4" name="直線矢印コネクタ 33"/>
          <p:cNvCxnSpPr/>
          <p:nvPr/>
        </p:nvCxnSpPr>
        <p:spPr>
          <a:xfrm rot="10800000" flipV="1">
            <a:off x="4788024" y="3140968"/>
            <a:ext cx="1245227" cy="957195"/>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6084168" y="2924944"/>
            <a:ext cx="648072" cy="400110"/>
          </a:xfrm>
          <a:prstGeom prst="rect">
            <a:avLst/>
          </a:prstGeom>
          <a:noFill/>
        </p:spPr>
        <p:txBody>
          <a:bodyPr wrap="square" rtlCol="0">
            <a:spAutoFit/>
          </a:bodyPr>
          <a:lstStyle/>
          <a:p>
            <a:r>
              <a:rPr kumimoji="1" lang="en-US" altLang="ja-JP" sz="2000" dirty="0" smtClean="0">
                <a:solidFill>
                  <a:srgbClr val="FF0000"/>
                </a:solidFill>
              </a:rPr>
              <a:t>E’</a:t>
            </a:r>
            <a:r>
              <a:rPr kumimoji="1" lang="en-US" altLang="ja-JP" sz="1600" dirty="0" smtClean="0">
                <a:solidFill>
                  <a:srgbClr val="FF0000"/>
                </a:solidFill>
              </a:rPr>
              <a:t>L</a:t>
            </a:r>
            <a:endParaRPr kumimoji="1" lang="ja-JP" altLang="en-US" dirty="0">
              <a:solidFill>
                <a:srgbClr val="FF0000"/>
              </a:solidFill>
            </a:endParaRPr>
          </a:p>
        </p:txBody>
      </p:sp>
      <p:cxnSp>
        <p:nvCxnSpPr>
          <p:cNvPr id="39" name="直線矢印コネクタ 38"/>
          <p:cNvCxnSpPr/>
          <p:nvPr/>
        </p:nvCxnSpPr>
        <p:spPr>
          <a:xfrm>
            <a:off x="2843808" y="3861048"/>
            <a:ext cx="1008112" cy="72008"/>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267744" y="3717032"/>
            <a:ext cx="648072" cy="400110"/>
          </a:xfrm>
          <a:prstGeom prst="rect">
            <a:avLst/>
          </a:prstGeom>
          <a:noFill/>
        </p:spPr>
        <p:txBody>
          <a:bodyPr wrap="square" rtlCol="0">
            <a:spAutoFit/>
          </a:bodyPr>
          <a:lstStyle/>
          <a:p>
            <a:r>
              <a:rPr kumimoji="1" lang="en-US" altLang="ja-JP" sz="2000" dirty="0" smtClean="0">
                <a:solidFill>
                  <a:srgbClr val="FF0000"/>
                </a:solidFill>
              </a:rPr>
              <a:t>E</a:t>
            </a:r>
            <a:r>
              <a:rPr lang="en-US" altLang="ja-JP" sz="2000" dirty="0" smtClean="0">
                <a:solidFill>
                  <a:srgbClr val="FF0000"/>
                </a:solidFill>
              </a:rPr>
              <a:t>’</a:t>
            </a:r>
            <a:r>
              <a:rPr kumimoji="1" lang="en-US" altLang="ja-JP" sz="1600" dirty="0" smtClean="0">
                <a:solidFill>
                  <a:srgbClr val="FF0000"/>
                </a:solidFill>
              </a:rPr>
              <a:t>H</a:t>
            </a:r>
          </a:p>
        </p:txBody>
      </p:sp>
      <p:sp>
        <p:nvSpPr>
          <p:cNvPr id="42" name="上矢印 41"/>
          <p:cNvSpPr/>
          <p:nvPr/>
        </p:nvSpPr>
        <p:spPr>
          <a:xfrm rot="2920979">
            <a:off x="1980634" y="2948986"/>
            <a:ext cx="432048" cy="389656"/>
          </a:xfrm>
          <a:prstGeom prst="up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sp>
        <p:nvSpPr>
          <p:cNvPr id="43" name="テキスト ボックス 42"/>
          <p:cNvSpPr txBox="1"/>
          <p:nvPr/>
        </p:nvSpPr>
        <p:spPr>
          <a:xfrm>
            <a:off x="1115616" y="2780928"/>
            <a:ext cx="1187624" cy="400110"/>
          </a:xfrm>
          <a:prstGeom prst="rect">
            <a:avLst/>
          </a:prstGeom>
          <a:noFill/>
        </p:spPr>
        <p:txBody>
          <a:bodyPr wrap="square" rtlCol="0">
            <a:spAutoFit/>
          </a:bodyPr>
          <a:lstStyle/>
          <a:p>
            <a:r>
              <a:rPr kumimoji="1" lang="ja-JP" altLang="en-US" sz="2000" dirty="0" smtClean="0">
                <a:latin typeface="HGP創英角ﾎﾟｯﾌﾟ体" pitchFamily="50" charset="-128"/>
                <a:ea typeface="HGP創英角ﾎﾟｯﾌﾟ体" pitchFamily="50" charset="-128"/>
              </a:rPr>
              <a:t>補助</a:t>
            </a:r>
            <a:endParaRPr kumimoji="1" lang="ja-JP" altLang="en-US" sz="2000" dirty="0">
              <a:latin typeface="HGP創英角ﾎﾟｯﾌﾟ体" pitchFamily="50" charset="-128"/>
              <a:ea typeface="HGP創英角ﾎﾟｯﾌﾟ体" pitchFamily="50" charset="-128"/>
            </a:endParaRPr>
          </a:p>
        </p:txBody>
      </p:sp>
      <p:sp>
        <p:nvSpPr>
          <p:cNvPr id="44" name="テキスト ボックス 43"/>
          <p:cNvSpPr txBox="1"/>
          <p:nvPr/>
        </p:nvSpPr>
        <p:spPr>
          <a:xfrm>
            <a:off x="6372200" y="5589240"/>
            <a:ext cx="2448272" cy="369332"/>
          </a:xfrm>
          <a:prstGeom prst="rect">
            <a:avLst/>
          </a:prstGeom>
          <a:noFill/>
        </p:spPr>
        <p:txBody>
          <a:bodyPr wrap="square" rtlCol="0">
            <a:spAutoFit/>
          </a:bodyPr>
          <a:lstStyle/>
          <a:p>
            <a:r>
              <a:rPr kumimoji="1" lang="ja-JP" altLang="en-US" dirty="0" smtClean="0"/>
              <a:t>健康時所得</a:t>
            </a:r>
            <a:endParaRPr kumimoji="1" lang="ja-JP" altLang="en-US" dirty="0"/>
          </a:p>
        </p:txBody>
      </p:sp>
      <p:sp>
        <p:nvSpPr>
          <p:cNvPr id="47" name="上矢印 46"/>
          <p:cNvSpPr/>
          <p:nvPr/>
        </p:nvSpPr>
        <p:spPr>
          <a:xfrm rot="14743528">
            <a:off x="3687236" y="1566361"/>
            <a:ext cx="432048" cy="391745"/>
          </a:xfrm>
          <a:prstGeom prst="up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p:cNvSpPr txBox="1"/>
          <p:nvPr/>
        </p:nvSpPr>
        <p:spPr>
          <a:xfrm>
            <a:off x="4283968" y="1412776"/>
            <a:ext cx="1440160" cy="400110"/>
          </a:xfrm>
          <a:prstGeom prst="rect">
            <a:avLst/>
          </a:prstGeom>
          <a:noFill/>
        </p:spPr>
        <p:txBody>
          <a:bodyPr wrap="square" rtlCol="0">
            <a:spAutoFit/>
          </a:bodyPr>
          <a:lstStyle/>
          <a:p>
            <a:r>
              <a:rPr kumimoji="1" lang="ja-JP" altLang="en-US" sz="2000" dirty="0" smtClean="0">
                <a:latin typeface="HGP創英角ﾎﾟｯﾌﾟ体" pitchFamily="50" charset="-128"/>
                <a:ea typeface="HGP創英角ﾎﾟｯﾌﾟ体" pitchFamily="50" charset="-128"/>
              </a:rPr>
              <a:t>課税</a:t>
            </a:r>
            <a:endParaRPr kumimoji="1" lang="ja-JP" altLang="en-US" sz="20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0-#ppt_w/2"/>
                                          </p:val>
                                        </p:tav>
                                        <p:tav tm="100000">
                                          <p:val>
                                            <p:strVal val="#ppt_x"/>
                                          </p:val>
                                        </p:tav>
                                      </p:tavLst>
                                    </p:anim>
                                    <p:anim calcmode="lin" valueType="num">
                                      <p:cBhvr additive="base">
                                        <p:cTn id="8" dur="500" fill="hold"/>
                                        <p:tgtEl>
                                          <p:spTgt spid="4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500" fill="hold"/>
                                        <p:tgtEl>
                                          <p:spTgt spid="42"/>
                                        </p:tgtEl>
                                        <p:attrNameLst>
                                          <p:attrName>ppt_x</p:attrName>
                                        </p:attrNameLst>
                                      </p:cBhvr>
                                      <p:tavLst>
                                        <p:tav tm="0">
                                          <p:val>
                                            <p:strVal val="0-#ppt_w/2"/>
                                          </p:val>
                                        </p:tav>
                                        <p:tav tm="100000">
                                          <p:val>
                                            <p:strVal val="#ppt_x"/>
                                          </p:val>
                                        </p:tav>
                                      </p:tavLst>
                                    </p:anim>
                                    <p:anim calcmode="lin" valueType="num">
                                      <p:cBhvr additive="base">
                                        <p:cTn id="12"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500" fill="hold"/>
                                        <p:tgtEl>
                                          <p:spTgt spid="48"/>
                                        </p:tgtEl>
                                        <p:attrNameLst>
                                          <p:attrName>ppt_x</p:attrName>
                                        </p:attrNameLst>
                                      </p:cBhvr>
                                      <p:tavLst>
                                        <p:tav tm="0">
                                          <p:val>
                                            <p:strVal val="1+#ppt_w/2"/>
                                          </p:val>
                                        </p:tav>
                                        <p:tav tm="100000">
                                          <p:val>
                                            <p:strVal val="#ppt_x"/>
                                          </p:val>
                                        </p:tav>
                                      </p:tavLst>
                                    </p:anim>
                                    <p:anim calcmode="lin" valueType="num">
                                      <p:cBhvr additive="base">
                                        <p:cTn id="18" dur="500" fill="hold"/>
                                        <p:tgtEl>
                                          <p:spTgt spid="48"/>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500" fill="hold"/>
                                        <p:tgtEl>
                                          <p:spTgt spid="47"/>
                                        </p:tgtEl>
                                        <p:attrNameLst>
                                          <p:attrName>ppt_x</p:attrName>
                                        </p:attrNameLst>
                                      </p:cBhvr>
                                      <p:tavLst>
                                        <p:tav tm="0">
                                          <p:val>
                                            <p:strVal val="1+#ppt_w/2"/>
                                          </p:val>
                                        </p:tav>
                                        <p:tav tm="100000">
                                          <p:val>
                                            <p:strVal val="#ppt_x"/>
                                          </p:val>
                                        </p:tav>
                                      </p:tavLst>
                                    </p:anim>
                                    <p:anim calcmode="lin" valueType="num">
                                      <p:cBhvr additive="base">
                                        <p:cTn id="22"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7" grpId="0" animBg="1"/>
      <p:bldP spid="4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47500" lnSpcReduction="20000"/>
          </a:bodyPr>
          <a:lstStyle/>
          <a:p>
            <a:r>
              <a:rPr lang="zh-CN" altLang="en-US" dirty="0" smtClean="0">
                <a:latin typeface="ＭＳ Ｐゴシック" pitchFamily="50" charset="-128"/>
                <a:ea typeface="ＭＳ Ｐゴシック" pitchFamily="50" charset="-128"/>
              </a:rPr>
              <a:t>漆博雄編（</a:t>
            </a:r>
            <a:r>
              <a:rPr lang="en-US" altLang="zh-CN" dirty="0" smtClean="0">
                <a:latin typeface="ＭＳ Ｐゴシック" pitchFamily="50" charset="-128"/>
                <a:ea typeface="ＭＳ Ｐゴシック" pitchFamily="50" charset="-128"/>
              </a:rPr>
              <a:t>1998</a:t>
            </a:r>
            <a:r>
              <a:rPr lang="zh-CN" altLang="en-US" dirty="0" smtClean="0">
                <a:latin typeface="ＭＳ Ｐゴシック" pitchFamily="50" charset="-128"/>
                <a:ea typeface="ＭＳ Ｐゴシック" pitchFamily="50" charset="-128"/>
              </a:rPr>
              <a:t>），</a:t>
            </a:r>
            <a:r>
              <a:rPr lang="en-US" altLang="ja-JP" dirty="0" smtClean="0">
                <a:latin typeface="ＭＳ Ｐゴシック" pitchFamily="50" charset="-128"/>
                <a:ea typeface="ＭＳ Ｐゴシック" pitchFamily="50" charset="-128"/>
              </a:rPr>
              <a:t>『</a:t>
            </a:r>
            <a:r>
              <a:rPr lang="zh-CN" altLang="en-US" dirty="0" smtClean="0">
                <a:latin typeface="ＭＳ Ｐゴシック" pitchFamily="50" charset="-128"/>
                <a:ea typeface="ＭＳ Ｐゴシック" pitchFamily="50" charset="-128"/>
              </a:rPr>
              <a:t>医療経済学</a:t>
            </a:r>
            <a:r>
              <a:rPr lang="en-US" altLang="ja-JP" dirty="0" smtClean="0">
                <a:latin typeface="ＭＳ Ｐゴシック" pitchFamily="50" charset="-128"/>
                <a:ea typeface="ＭＳ Ｐゴシック" pitchFamily="50" charset="-128"/>
              </a:rPr>
              <a:t>』</a:t>
            </a:r>
            <a:r>
              <a:rPr lang="zh-CN" altLang="en-US" dirty="0" smtClean="0">
                <a:latin typeface="ＭＳ Ｐゴシック" pitchFamily="50" charset="-128"/>
                <a:ea typeface="ＭＳ Ｐゴシック" pitchFamily="50" charset="-128"/>
              </a:rPr>
              <a:t>，東京大学出版会</a:t>
            </a:r>
            <a:r>
              <a:rPr lang="ja-JP" altLang="en-US" dirty="0" smtClean="0"/>
              <a:t>。</a:t>
            </a:r>
            <a:endParaRPr lang="en-US" altLang="ja-JP" dirty="0" smtClean="0"/>
          </a:p>
          <a:p>
            <a:r>
              <a:rPr lang="ja-JP" altLang="en-US" dirty="0" smtClean="0"/>
              <a:t>小塩隆士（</a:t>
            </a:r>
            <a:r>
              <a:rPr lang="en-US" altLang="ja-JP" dirty="0" smtClean="0"/>
              <a:t>2010</a:t>
            </a:r>
            <a:r>
              <a:rPr lang="ja-JP" altLang="en-US" dirty="0" smtClean="0"/>
              <a:t>），</a:t>
            </a:r>
            <a:r>
              <a:rPr lang="en-US" altLang="ja-JP" dirty="0" smtClean="0"/>
              <a:t>『</a:t>
            </a:r>
            <a:r>
              <a:rPr lang="ja-JP" altLang="en-US" dirty="0" smtClean="0"/>
              <a:t>社会保障の経済学　第</a:t>
            </a:r>
            <a:r>
              <a:rPr lang="en-US" altLang="ja-JP" dirty="0" smtClean="0"/>
              <a:t>3</a:t>
            </a:r>
            <a:r>
              <a:rPr lang="ja-JP" altLang="en-US" dirty="0" smtClean="0"/>
              <a:t>版</a:t>
            </a:r>
            <a:r>
              <a:rPr lang="en-US" altLang="ja-JP" dirty="0" smtClean="0"/>
              <a:t>』</a:t>
            </a:r>
            <a:r>
              <a:rPr lang="ja-JP" altLang="en-US" dirty="0" smtClean="0"/>
              <a:t>，日本評論社。</a:t>
            </a:r>
            <a:endParaRPr lang="en-US" altLang="ja-JP" dirty="0" smtClean="0"/>
          </a:p>
          <a:p>
            <a:r>
              <a:rPr lang="ja-JP" altLang="en-US" dirty="0" smtClean="0"/>
              <a:t>河口洋行（</a:t>
            </a:r>
            <a:r>
              <a:rPr lang="en-US" altLang="ja-JP" dirty="0" smtClean="0"/>
              <a:t>2012</a:t>
            </a:r>
            <a:r>
              <a:rPr lang="ja-JP" altLang="en-US" dirty="0" smtClean="0"/>
              <a:t>），</a:t>
            </a:r>
            <a:r>
              <a:rPr lang="en-US" altLang="ja-JP" dirty="0" smtClean="0"/>
              <a:t>『</a:t>
            </a:r>
            <a:r>
              <a:rPr lang="ja-JP" altLang="en-US" dirty="0" smtClean="0"/>
              <a:t>医療の経済学　第</a:t>
            </a:r>
            <a:r>
              <a:rPr lang="en-US" altLang="ja-JP" dirty="0" smtClean="0"/>
              <a:t>2</a:t>
            </a:r>
            <a:r>
              <a:rPr lang="ja-JP" altLang="en-US" dirty="0" smtClean="0"/>
              <a:t>版</a:t>
            </a:r>
            <a:r>
              <a:rPr lang="en-US" altLang="ja-JP" dirty="0" smtClean="0"/>
              <a:t>』</a:t>
            </a:r>
            <a:r>
              <a:rPr lang="ja-JP" altLang="en-US" dirty="0" smtClean="0"/>
              <a:t>，日本評論社。</a:t>
            </a:r>
            <a:endParaRPr lang="en-US" altLang="ja-JP" dirty="0" smtClean="0"/>
          </a:p>
          <a:p>
            <a:r>
              <a:rPr lang="ja-JP" altLang="en-US" dirty="0" smtClean="0"/>
              <a:t>諏澤吉彦（</a:t>
            </a:r>
            <a:r>
              <a:rPr lang="en-US" altLang="ja-JP" dirty="0" smtClean="0"/>
              <a:t>2011</a:t>
            </a:r>
            <a:r>
              <a:rPr lang="ja-JP" altLang="en-US" dirty="0" smtClean="0"/>
              <a:t>），「医療保険市場における民間保険のあり方に関する考察</a:t>
            </a:r>
            <a:r>
              <a:rPr lang="en-US" altLang="ja-JP" dirty="0" smtClean="0"/>
              <a:t>-</a:t>
            </a:r>
            <a:r>
              <a:rPr lang="ja-JP" altLang="en-US" dirty="0" smtClean="0"/>
              <a:t>公的保険と民間保険の役割分担に関する分析モデルの検討を中心に</a:t>
            </a:r>
            <a:r>
              <a:rPr lang="en-US" altLang="ja-JP" dirty="0" smtClean="0"/>
              <a:t>-</a:t>
            </a:r>
            <a:r>
              <a:rPr lang="ja-JP" altLang="en-US" dirty="0" smtClean="0"/>
              <a:t>」，</a:t>
            </a:r>
            <a:r>
              <a:rPr lang="en-US" altLang="ja-JP" dirty="0" smtClean="0"/>
              <a:t>『</a:t>
            </a:r>
            <a:r>
              <a:rPr lang="ja-JP" altLang="en-US" dirty="0" smtClean="0"/>
              <a:t>生命保険論集</a:t>
            </a:r>
            <a:r>
              <a:rPr lang="en-US" altLang="ja-JP" dirty="0" smtClean="0"/>
              <a:t>』</a:t>
            </a:r>
            <a:r>
              <a:rPr lang="ja-JP" altLang="en-US" dirty="0" smtClean="0"/>
              <a:t>，</a:t>
            </a:r>
            <a:r>
              <a:rPr lang="en-US" altLang="ja-JP" dirty="0" smtClean="0"/>
              <a:t>No.174</a:t>
            </a:r>
            <a:r>
              <a:rPr lang="ja-JP" altLang="en-US" dirty="0" smtClean="0"/>
              <a:t>，</a:t>
            </a:r>
            <a:r>
              <a:rPr lang="en-US" altLang="ja-JP" dirty="0" smtClean="0"/>
              <a:t>pp.1-26</a:t>
            </a:r>
            <a:r>
              <a:rPr lang="ja-JP" altLang="en-US" dirty="0" smtClean="0"/>
              <a:t>。</a:t>
            </a:r>
            <a:endParaRPr lang="en-US" altLang="ja-JP" dirty="0" smtClean="0"/>
          </a:p>
          <a:p>
            <a:r>
              <a:rPr lang="ja-JP" altLang="en-US" dirty="0" smtClean="0"/>
              <a:t>西村周三他編（</a:t>
            </a:r>
            <a:r>
              <a:rPr lang="en-US" altLang="ja-JP" dirty="0" smtClean="0"/>
              <a:t>2006</a:t>
            </a:r>
            <a:r>
              <a:rPr lang="ja-JP" altLang="en-US" dirty="0" smtClean="0"/>
              <a:t>），</a:t>
            </a:r>
            <a:r>
              <a:rPr lang="en-US" altLang="ja-JP" dirty="0" smtClean="0"/>
              <a:t>『</a:t>
            </a:r>
            <a:r>
              <a:rPr lang="ja-JP" altLang="en-US" dirty="0" smtClean="0"/>
              <a:t>医療経済学の基礎理論と論点</a:t>
            </a:r>
            <a:r>
              <a:rPr lang="en-US" altLang="ja-JP" dirty="0" smtClean="0"/>
              <a:t>』</a:t>
            </a:r>
            <a:r>
              <a:rPr lang="ja-JP" altLang="en-US" dirty="0" smtClean="0"/>
              <a:t>，勁草書房。</a:t>
            </a:r>
            <a:endParaRPr lang="en-US" altLang="ja-JP" dirty="0" smtClean="0"/>
          </a:p>
          <a:p>
            <a:r>
              <a:rPr lang="en-US" altLang="ja-JP" dirty="0" smtClean="0"/>
              <a:t>Arrow,K.J. (1963), ‘Uncertainty and the Welfare Economics of Medical Care,’ </a:t>
            </a:r>
            <a:r>
              <a:rPr lang="en-US" altLang="ja-JP" i="1" dirty="0" smtClean="0"/>
              <a:t>American Economic Review</a:t>
            </a:r>
            <a:r>
              <a:rPr lang="en-US" altLang="ja-JP" dirty="0" smtClean="0"/>
              <a:t>, 53, pp.941-973.</a:t>
            </a:r>
          </a:p>
          <a:p>
            <a:r>
              <a:rPr lang="en-US" altLang="ja-JP" dirty="0" smtClean="0"/>
              <a:t>Crocker,K.J.&amp; A.Snow (1985), ‘The Efficiency of Competitive Equilibria in Insurance Markets with Asymmetric Information,’</a:t>
            </a:r>
            <a:r>
              <a:rPr lang="ja-JP" altLang="en-US" dirty="0" smtClean="0"/>
              <a:t> </a:t>
            </a:r>
            <a:r>
              <a:rPr lang="en-US" altLang="ja-JP" i="1" dirty="0" smtClean="0"/>
              <a:t>Journal of Public Economics</a:t>
            </a:r>
            <a:r>
              <a:rPr lang="en-US" altLang="ja-JP" dirty="0" smtClean="0"/>
              <a:t>, 26, pp.207-219.</a:t>
            </a:r>
          </a:p>
          <a:p>
            <a:r>
              <a:rPr lang="en-US" altLang="ja-JP" dirty="0" smtClean="0"/>
              <a:t>Dahlby,D.G.(1981), ‘Adverse Selection and Pareto Improvements through Compulsory Insurance,’ </a:t>
            </a:r>
            <a:r>
              <a:rPr lang="en-US" altLang="ja-JP" i="1" dirty="0" smtClean="0"/>
              <a:t>Public Choice</a:t>
            </a:r>
            <a:r>
              <a:rPr lang="en-US" altLang="ja-JP" dirty="0" smtClean="0"/>
              <a:t>, 37(3), pp.547-568.</a:t>
            </a:r>
          </a:p>
          <a:p>
            <a:r>
              <a:rPr lang="en-US" altLang="ja-JP" dirty="0" smtClean="0"/>
              <a:t>Dolan,P.(1998), ‘The Measurement of Individual Utility and Social Welfare,’ Journal of Heath Economics, 17(1), pp.39-52.</a:t>
            </a:r>
          </a:p>
          <a:p>
            <a:r>
              <a:rPr lang="en-US" altLang="ja-JP" dirty="0" smtClean="0"/>
              <a:t>Neudeck,W.&amp; K.Podczeck (1996), ‘Adverse Selection and Regulation in Health Insurance Markets,’ </a:t>
            </a:r>
            <a:r>
              <a:rPr lang="en-US" altLang="ja-JP" i="1" dirty="0" smtClean="0"/>
              <a:t>Journal of Health Economics</a:t>
            </a:r>
            <a:r>
              <a:rPr lang="en-US" altLang="ja-JP" dirty="0" smtClean="0"/>
              <a:t>, 15, pp.387-408.</a:t>
            </a:r>
          </a:p>
          <a:p>
            <a:r>
              <a:rPr lang="en-US" altLang="ja-JP" dirty="0" smtClean="0"/>
              <a:t>Pauly,M.V. (1974), ‘Overinsurance and Public Provision of Insurance: The Roles of Moral Hazard and Adverse Selection,’ </a:t>
            </a:r>
            <a:r>
              <a:rPr lang="en-US" altLang="ja-JP" i="1" dirty="0" smtClean="0"/>
              <a:t>Quarterly Journal of Economics</a:t>
            </a:r>
            <a:r>
              <a:rPr lang="en-US" altLang="ja-JP" dirty="0" smtClean="0"/>
              <a:t>, 88, pp.44-62.</a:t>
            </a:r>
          </a:p>
          <a:p>
            <a:r>
              <a:rPr lang="en-US" altLang="ja-JP" dirty="0" smtClean="0"/>
              <a:t>Rothschild,M.&amp; J.E.Stiglitz (1976), ‘Equilibrium in Competitive Insurance Markets: An Essay on the Economics of Imperfect Information,’ </a:t>
            </a:r>
            <a:r>
              <a:rPr lang="en-US" altLang="ja-JP" i="1" dirty="0" smtClean="0"/>
              <a:t>Quarterly Journal of Economics</a:t>
            </a:r>
            <a:r>
              <a:rPr lang="en-US" altLang="ja-JP" dirty="0" smtClean="0"/>
              <a:t>, 88, pp.212-222.</a:t>
            </a:r>
          </a:p>
          <a:p>
            <a:r>
              <a:rPr lang="en-US" altLang="ja-JP" dirty="0" smtClean="0"/>
              <a:t>Zweifel,P. (2000), ‘The Division of Labor between Private and Social Insurance' in Georges Dionne eds., Handbook of Insurance, Kluwer Academic Pub., pp.933-966.</a:t>
            </a:r>
          </a:p>
          <a:p>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34</a:t>
            </a:fld>
            <a:endParaRPr kumimoji="1" lang="ja-JP" altLang="en-US" dirty="0"/>
          </a:p>
        </p:txBody>
      </p:sp>
      <p:sp>
        <p:nvSpPr>
          <p:cNvPr id="5" name="タイトル 4"/>
          <p:cNvSpPr>
            <a:spLocks noGrp="1"/>
          </p:cNvSpPr>
          <p:nvPr>
            <p:ph type="title"/>
          </p:nvPr>
        </p:nvSpPr>
        <p:spPr/>
        <p:txBody>
          <a:bodyPr/>
          <a:lstStyle/>
          <a:p>
            <a:r>
              <a:rPr kumimoji="1" lang="ja-JP" altLang="en-US" dirty="0" smtClean="0"/>
              <a:t>主な参考文献</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kumimoji="1" lang="ja-JP" altLang="en-US"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4</a:t>
            </a:fld>
            <a:endParaRPr kumimoji="1" lang="ja-JP" altLang="en-US" dirty="0"/>
          </a:p>
        </p:txBody>
      </p:sp>
      <p:sp>
        <p:nvSpPr>
          <p:cNvPr id="5" name="タイトル 4"/>
          <p:cNvSpPr>
            <a:spLocks noGrp="1"/>
          </p:cNvSpPr>
          <p:nvPr>
            <p:ph type="title"/>
          </p:nvPr>
        </p:nvSpPr>
        <p:spPr/>
        <p:txBody>
          <a:bodyPr/>
          <a:lstStyle/>
          <a:p>
            <a:r>
              <a:rPr kumimoji="1" lang="ja-JP" altLang="en-US" dirty="0" smtClean="0"/>
              <a:t>１．はじめに</a:t>
            </a:r>
            <a:r>
              <a:rPr kumimoji="1" lang="en-US" altLang="ja-JP" dirty="0" smtClean="0"/>
              <a:t>~</a:t>
            </a:r>
            <a:r>
              <a:rPr kumimoji="1" lang="ja-JP" altLang="en-US" dirty="0" smtClean="0"/>
              <a:t>研究の背景</a:t>
            </a:r>
            <a:r>
              <a:rPr kumimoji="1" lang="en-US" altLang="ja-JP" dirty="0" smtClean="0"/>
              <a:t>~</a:t>
            </a:r>
            <a:endParaRPr kumimoji="1" lang="ja-JP" altLang="en-US" dirty="0"/>
          </a:p>
        </p:txBody>
      </p:sp>
      <p:sp>
        <p:nvSpPr>
          <p:cNvPr id="6" name="正方形/長方形 5"/>
          <p:cNvSpPr/>
          <p:nvPr/>
        </p:nvSpPr>
        <p:spPr>
          <a:xfrm>
            <a:off x="3275856" y="1700808"/>
            <a:ext cx="2376264" cy="86409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611560" y="4221088"/>
            <a:ext cx="2880320" cy="144016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5580112" y="4149080"/>
            <a:ext cx="2376264" cy="12241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3707904" y="1844824"/>
            <a:ext cx="1728192" cy="584775"/>
          </a:xfrm>
          <a:prstGeom prst="rect">
            <a:avLst/>
          </a:prstGeom>
          <a:noFill/>
        </p:spPr>
        <p:txBody>
          <a:bodyPr wrap="square" rtlCol="0">
            <a:spAutoFit/>
          </a:bodyPr>
          <a:lstStyle/>
          <a:p>
            <a:r>
              <a:rPr kumimoji="1" lang="ja-JP" altLang="en-US" sz="3200" dirty="0" smtClean="0">
                <a:solidFill>
                  <a:schemeClr val="bg1"/>
                </a:solidFill>
              </a:rPr>
              <a:t>保険者</a:t>
            </a:r>
            <a:endParaRPr kumimoji="1" lang="ja-JP" altLang="en-US" sz="3200" dirty="0">
              <a:solidFill>
                <a:schemeClr val="bg1"/>
              </a:solidFill>
            </a:endParaRPr>
          </a:p>
        </p:txBody>
      </p:sp>
      <p:sp>
        <p:nvSpPr>
          <p:cNvPr id="10" name="テキスト ボックス 9"/>
          <p:cNvSpPr txBox="1"/>
          <p:nvPr/>
        </p:nvSpPr>
        <p:spPr>
          <a:xfrm>
            <a:off x="611560" y="4293096"/>
            <a:ext cx="3024336" cy="1077218"/>
          </a:xfrm>
          <a:prstGeom prst="rect">
            <a:avLst/>
          </a:prstGeom>
          <a:noFill/>
        </p:spPr>
        <p:txBody>
          <a:bodyPr wrap="square" rtlCol="0">
            <a:spAutoFit/>
          </a:bodyPr>
          <a:lstStyle/>
          <a:p>
            <a:r>
              <a:rPr kumimoji="1" lang="ja-JP" altLang="en-US" sz="3200" dirty="0" smtClean="0">
                <a:solidFill>
                  <a:schemeClr val="bg1"/>
                </a:solidFill>
              </a:rPr>
              <a:t>契約者・加入者</a:t>
            </a:r>
            <a:endParaRPr kumimoji="1" lang="en-US" altLang="ja-JP" sz="3200" dirty="0" smtClean="0">
              <a:solidFill>
                <a:schemeClr val="bg1"/>
              </a:solidFill>
            </a:endParaRPr>
          </a:p>
          <a:p>
            <a:r>
              <a:rPr lang="ja-JP" altLang="en-US" sz="3200" dirty="0" smtClean="0">
                <a:solidFill>
                  <a:schemeClr val="bg1"/>
                </a:solidFill>
              </a:rPr>
              <a:t>被保険者</a:t>
            </a:r>
            <a:endParaRPr kumimoji="1" lang="ja-JP" altLang="en-US" sz="3200" dirty="0">
              <a:solidFill>
                <a:schemeClr val="bg1"/>
              </a:solidFill>
            </a:endParaRPr>
          </a:p>
        </p:txBody>
      </p:sp>
      <p:cxnSp>
        <p:nvCxnSpPr>
          <p:cNvPr id="12" name="直線コネクタ 11"/>
          <p:cNvCxnSpPr>
            <a:stCxn id="8" idx="1"/>
            <a:endCxn id="8" idx="3"/>
          </p:cNvCxnSpPr>
          <p:nvPr/>
        </p:nvCxnSpPr>
        <p:spPr>
          <a:xfrm rot="10800000" flipH="1">
            <a:off x="5580112" y="4761148"/>
            <a:ext cx="2376264"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156176" y="4221088"/>
            <a:ext cx="1008112" cy="523220"/>
          </a:xfrm>
          <a:prstGeom prst="rect">
            <a:avLst/>
          </a:prstGeom>
          <a:noFill/>
        </p:spPr>
        <p:txBody>
          <a:bodyPr wrap="square" rtlCol="0">
            <a:spAutoFit/>
          </a:bodyPr>
          <a:lstStyle/>
          <a:p>
            <a:r>
              <a:rPr lang="ja-JP" altLang="en-US" sz="2800" dirty="0" smtClean="0"/>
              <a:t>医師</a:t>
            </a:r>
            <a:endParaRPr kumimoji="1" lang="ja-JP" altLang="en-US" sz="2800" dirty="0"/>
          </a:p>
        </p:txBody>
      </p:sp>
      <p:sp>
        <p:nvSpPr>
          <p:cNvPr id="14" name="テキスト ボックス 13"/>
          <p:cNvSpPr txBox="1"/>
          <p:nvPr/>
        </p:nvSpPr>
        <p:spPr>
          <a:xfrm>
            <a:off x="5868144" y="4797152"/>
            <a:ext cx="2160240" cy="523220"/>
          </a:xfrm>
          <a:prstGeom prst="rect">
            <a:avLst/>
          </a:prstGeom>
          <a:noFill/>
        </p:spPr>
        <p:txBody>
          <a:bodyPr wrap="square" rtlCol="0">
            <a:spAutoFit/>
          </a:bodyPr>
          <a:lstStyle/>
          <a:p>
            <a:r>
              <a:rPr kumimoji="1" lang="ja-JP" altLang="en-US" sz="2800" dirty="0" smtClean="0"/>
              <a:t>医療機関</a:t>
            </a:r>
            <a:endParaRPr kumimoji="1" lang="ja-JP" altLang="en-US" sz="2800" dirty="0"/>
          </a:p>
        </p:txBody>
      </p:sp>
      <p:cxnSp>
        <p:nvCxnSpPr>
          <p:cNvPr id="17" name="直線矢印コネクタ 16"/>
          <p:cNvCxnSpPr/>
          <p:nvPr/>
        </p:nvCxnSpPr>
        <p:spPr>
          <a:xfrm rot="16200000" flipH="1">
            <a:off x="5472100" y="2816932"/>
            <a:ext cx="1584176" cy="936104"/>
          </a:xfrm>
          <a:prstGeom prst="straightConnector1">
            <a:avLst/>
          </a:prstGeom>
          <a:ln w="1143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3563888" y="4581128"/>
            <a:ext cx="1872208" cy="1588"/>
          </a:xfrm>
          <a:prstGeom prst="straightConnector1">
            <a:avLst/>
          </a:prstGeom>
          <a:ln w="114300" cmpd="sng">
            <a:solidFill>
              <a:srgbClr val="FF000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rot="5400000">
            <a:off x="1943708" y="2816932"/>
            <a:ext cx="1512168" cy="1008112"/>
          </a:xfrm>
          <a:prstGeom prst="straightConnector1">
            <a:avLst/>
          </a:prstGeom>
          <a:ln w="1143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1907704" y="2420888"/>
            <a:ext cx="1656184" cy="1800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linds(horizontal)">
                                      <p:cBhvr>
                                        <p:cTn id="10" dur="500"/>
                                        <p:tgtEl>
                                          <p:spTgt spid="31"/>
                                        </p:tgtEl>
                                      </p:cBhvr>
                                    </p:animEffect>
                                  </p:childTnLst>
                                </p:cTn>
                              </p:par>
                              <p:par>
                                <p:cTn id="11" presetID="3" presetClass="entr" presetSubtype="1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linds(horizontal)">
                                      <p:cBhvr>
                                        <p:cTn id="13" dur="500"/>
                                        <p:tgtEl>
                                          <p:spTgt spid="24"/>
                                        </p:tgtEl>
                                      </p:cBhvr>
                                    </p:animEffect>
                                  </p:childTnLst>
                                </p:cTn>
                              </p:par>
                              <p:par>
                                <p:cTn id="14" presetID="3" presetClass="entr" presetSubtype="1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blinds(horizontal)">
                                      <p:cBhvr>
                                        <p:cTn id="1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219256" cy="4899999"/>
          </a:xfrm>
        </p:spPr>
        <p:txBody>
          <a:bodyPr>
            <a:normAutofit/>
          </a:bodyPr>
          <a:lstStyle/>
          <a:p>
            <a:pPr marL="624078" indent="-514350">
              <a:buFont typeface="+mj-lt"/>
              <a:buAutoNum type="arabicPeriod"/>
            </a:pPr>
            <a:r>
              <a:rPr lang="ja-JP" altLang="en-US" dirty="0" smtClean="0"/>
              <a:t>情報の非対称性</a:t>
            </a:r>
            <a:endParaRPr lang="en-US" altLang="ja-JP" dirty="0" smtClean="0"/>
          </a:p>
          <a:p>
            <a:pPr lvl="1"/>
            <a:r>
              <a:rPr lang="ja-JP" altLang="en-US" dirty="0" smtClean="0"/>
              <a:t>逆選択およびモラルハザードの影響を示す</a:t>
            </a:r>
            <a:endParaRPr lang="en-US" altLang="ja-JP" dirty="0" smtClean="0"/>
          </a:p>
          <a:p>
            <a:pPr lvl="1"/>
            <a:r>
              <a:rPr kumimoji="1" lang="ja-JP" altLang="en-US" dirty="0" smtClean="0"/>
              <a:t>上記への対応諸策の</a:t>
            </a:r>
            <a:r>
              <a:rPr lang="ja-JP" altLang="en-US" dirty="0" smtClean="0"/>
              <a:t>効果</a:t>
            </a:r>
            <a:r>
              <a:rPr kumimoji="1" lang="ja-JP" altLang="en-US" dirty="0" smtClean="0"/>
              <a:t>を示す</a:t>
            </a:r>
            <a:endParaRPr kumimoji="1" lang="en-US" altLang="ja-JP" dirty="0" smtClean="0"/>
          </a:p>
          <a:p>
            <a:pPr lvl="1"/>
            <a:endParaRPr kumimoji="1" lang="en-US" altLang="ja-JP" dirty="0" smtClean="0"/>
          </a:p>
          <a:p>
            <a:pPr marL="624078" indent="-514350">
              <a:buFont typeface="+mj-lt"/>
              <a:buAutoNum type="arabicPeriod"/>
            </a:pPr>
            <a:r>
              <a:rPr kumimoji="1" lang="ja-JP" altLang="en-US" dirty="0" smtClean="0"/>
              <a:t>公的医療保障制度（公的医療保険）の導入意義と問題点</a:t>
            </a:r>
            <a:endParaRPr kumimoji="1" lang="en-US" altLang="ja-JP" dirty="0" smtClean="0"/>
          </a:p>
          <a:p>
            <a:pPr marL="880110" lvl="1" indent="-514350"/>
            <a:r>
              <a:rPr lang="ja-JP" altLang="en-US" dirty="0" smtClean="0"/>
              <a:t>平均保険料を用いた強制保険</a:t>
            </a:r>
            <a:endParaRPr lang="en-US" altLang="ja-JP" dirty="0" smtClean="0"/>
          </a:p>
          <a:p>
            <a:pPr marL="880110" lvl="1" indent="-514350"/>
            <a:endParaRPr kumimoji="1" lang="en-US" altLang="ja-JP" dirty="0" smtClean="0"/>
          </a:p>
          <a:p>
            <a:pPr marL="624078" indent="-514350">
              <a:buFont typeface="+mj-lt"/>
              <a:buAutoNum type="arabicPeriod"/>
            </a:pPr>
            <a:r>
              <a:rPr lang="ja-JP" altLang="en-US" dirty="0" smtClean="0"/>
              <a:t>（ある基準の下での）官民の役割分担</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5</a:t>
            </a:fld>
            <a:endParaRPr kumimoji="1" lang="ja-JP" altLang="en-US" dirty="0"/>
          </a:p>
        </p:txBody>
      </p:sp>
      <p:sp>
        <p:nvSpPr>
          <p:cNvPr id="5" name="タイトル 4"/>
          <p:cNvSpPr>
            <a:spLocks noGrp="1"/>
          </p:cNvSpPr>
          <p:nvPr>
            <p:ph type="title"/>
          </p:nvPr>
        </p:nvSpPr>
        <p:spPr/>
        <p:txBody>
          <a:bodyPr/>
          <a:lstStyle/>
          <a:p>
            <a:r>
              <a:rPr lang="ja-JP" altLang="en-US" dirty="0" smtClean="0"/>
              <a:t>１．はじめに</a:t>
            </a:r>
            <a:r>
              <a:rPr lang="en-US" altLang="ja-JP" dirty="0" smtClean="0"/>
              <a:t>~</a:t>
            </a:r>
            <a:r>
              <a:rPr kumimoji="1" lang="ja-JP" altLang="en-US" dirty="0" smtClean="0"/>
              <a:t>研究の目的</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kumimoji="1" lang="ja-JP" altLang="en-US" dirty="0" smtClean="0"/>
              <a:t>＜仮定＞</a:t>
            </a:r>
            <a:endParaRPr kumimoji="1" lang="en-US" altLang="ja-JP" dirty="0" smtClean="0"/>
          </a:p>
          <a:p>
            <a:r>
              <a:rPr kumimoji="1" lang="ja-JP" altLang="en-US" dirty="0" smtClean="0"/>
              <a:t>契約者</a:t>
            </a:r>
            <a:endParaRPr kumimoji="1" lang="en-US" altLang="ja-JP" dirty="0" smtClean="0"/>
          </a:p>
          <a:p>
            <a:pPr>
              <a:buNone/>
            </a:pPr>
            <a:r>
              <a:rPr lang="ja-JP" altLang="en-US" dirty="0" smtClean="0"/>
              <a:t>リスクタイプは</a:t>
            </a:r>
            <a:r>
              <a:rPr lang="en-US" altLang="ja-JP" dirty="0" smtClean="0"/>
              <a:t>1</a:t>
            </a:r>
            <a:r>
              <a:rPr lang="ja-JP" altLang="en-US" dirty="0" smtClean="0"/>
              <a:t>種類のみ</a:t>
            </a:r>
            <a:endParaRPr lang="en-US" altLang="ja-JP" dirty="0" smtClean="0"/>
          </a:p>
          <a:p>
            <a:pPr>
              <a:buNone/>
            </a:pPr>
            <a:r>
              <a:rPr lang="ja-JP" altLang="en-US" dirty="0" smtClean="0"/>
              <a:t>行動原理は期待効用最大化</a:t>
            </a:r>
            <a:endParaRPr lang="en-US" altLang="ja-JP" dirty="0" smtClean="0"/>
          </a:p>
          <a:p>
            <a:pPr>
              <a:buNone/>
            </a:pPr>
            <a:r>
              <a:rPr lang="ja-JP" altLang="en-US" dirty="0" smtClean="0"/>
              <a:t>リスク回避的，同じ効用関数　　（　　　　　　　　　　　）</a:t>
            </a:r>
            <a:endParaRPr lang="en-US" altLang="ja-JP" dirty="0" smtClean="0"/>
          </a:p>
          <a:p>
            <a:pPr>
              <a:buNone/>
            </a:pPr>
            <a:r>
              <a:rPr lang="ja-JP" altLang="en-US" dirty="0" smtClean="0"/>
              <a:t>初期所得を　　　　　</a:t>
            </a:r>
            <a:endParaRPr lang="en-US" altLang="ja-JP" dirty="0" smtClean="0"/>
          </a:p>
          <a:p>
            <a:pPr>
              <a:buNone/>
            </a:pPr>
            <a:r>
              <a:rPr lang="ja-JP" altLang="en-US" dirty="0" smtClean="0"/>
              <a:t>将来は健康と疾病の</a:t>
            </a:r>
            <a:r>
              <a:rPr lang="en-US" altLang="ja-JP" dirty="0" smtClean="0"/>
              <a:t>2</a:t>
            </a:r>
            <a:r>
              <a:rPr lang="ja-JP" altLang="en-US" dirty="0" smtClean="0"/>
              <a:t>状態，事後所得をそれぞれ　　　　　</a:t>
            </a:r>
            <a:endParaRPr lang="en-US" altLang="ja-JP" dirty="0" smtClean="0"/>
          </a:p>
          <a:p>
            <a:pPr>
              <a:buNone/>
            </a:pPr>
            <a:r>
              <a:rPr lang="ja-JP" altLang="en-US" dirty="0" smtClean="0"/>
              <a:t>疾病率　　　　　　　　　</a:t>
            </a:r>
            <a:endParaRPr lang="en-US" altLang="ja-JP" dirty="0" smtClean="0"/>
          </a:p>
          <a:p>
            <a:pPr>
              <a:buNone/>
            </a:pPr>
            <a:r>
              <a:rPr lang="ja-JP" altLang="en-US" dirty="0" smtClean="0"/>
              <a:t>疾病時のコスト（治療費）</a:t>
            </a:r>
            <a:endParaRPr lang="en-US" altLang="ja-JP" dirty="0" smtClean="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6</a:t>
            </a:fld>
            <a:endParaRPr kumimoji="1" lang="ja-JP" altLang="en-US" dirty="0"/>
          </a:p>
        </p:txBody>
      </p:sp>
      <p:sp>
        <p:nvSpPr>
          <p:cNvPr id="5" name="タイトル 4"/>
          <p:cNvSpPr>
            <a:spLocks noGrp="1"/>
          </p:cNvSpPr>
          <p:nvPr>
            <p:ph type="title"/>
          </p:nvPr>
        </p:nvSpPr>
        <p:spPr/>
        <p:txBody>
          <a:bodyPr/>
          <a:lstStyle/>
          <a:p>
            <a:r>
              <a:rPr kumimoji="1" lang="ja-JP" altLang="en-US" dirty="0" smtClean="0"/>
              <a:t>２．完全情報下での均衡</a:t>
            </a:r>
            <a:endParaRPr kumimoji="1" lang="ja-JP" altLang="en-US" dirty="0"/>
          </a:p>
        </p:txBody>
      </p:sp>
      <p:graphicFrame>
        <p:nvGraphicFramePr>
          <p:cNvPr id="7" name="オブジェクト 6"/>
          <p:cNvGraphicFramePr>
            <a:graphicFrameLocks noChangeAspect="1"/>
          </p:cNvGraphicFramePr>
          <p:nvPr/>
        </p:nvGraphicFramePr>
        <p:xfrm flipH="1">
          <a:off x="4860032" y="3429000"/>
          <a:ext cx="325347" cy="357882"/>
        </p:xfrm>
        <a:graphic>
          <a:graphicData uri="http://schemas.openxmlformats.org/presentationml/2006/ole">
            <p:oleObj spid="_x0000_s1027" name="数式" r:id="rId4" imgW="126720" imgH="139680" progId="Equation.3">
              <p:embed/>
            </p:oleObj>
          </a:graphicData>
        </a:graphic>
      </p:graphicFrame>
      <p:graphicFrame>
        <p:nvGraphicFramePr>
          <p:cNvPr id="8" name="オブジェクト 7"/>
          <p:cNvGraphicFramePr>
            <a:graphicFrameLocks noChangeAspect="1"/>
          </p:cNvGraphicFramePr>
          <p:nvPr/>
        </p:nvGraphicFramePr>
        <p:xfrm>
          <a:off x="5292080" y="3356992"/>
          <a:ext cx="2620150" cy="419224"/>
        </p:xfrm>
        <a:graphic>
          <a:graphicData uri="http://schemas.openxmlformats.org/presentationml/2006/ole">
            <p:oleObj spid="_x0000_s1028" name="数式" r:id="rId5" imgW="1269720" imgH="203040" progId="Equation.3">
              <p:embed/>
            </p:oleObj>
          </a:graphicData>
        </a:graphic>
      </p:graphicFrame>
      <p:graphicFrame>
        <p:nvGraphicFramePr>
          <p:cNvPr id="9" name="オブジェクト 8"/>
          <p:cNvGraphicFramePr>
            <a:graphicFrameLocks noChangeAspect="1"/>
          </p:cNvGraphicFramePr>
          <p:nvPr/>
        </p:nvGraphicFramePr>
        <p:xfrm>
          <a:off x="2411760" y="3789040"/>
          <a:ext cx="936104" cy="469009"/>
        </p:xfrm>
        <a:graphic>
          <a:graphicData uri="http://schemas.openxmlformats.org/presentationml/2006/ole">
            <p:oleObj spid="_x0000_s1029" name="数式" r:id="rId6" imgW="495000" imgH="203040" progId="Equation.3">
              <p:embed/>
            </p:oleObj>
          </a:graphicData>
        </a:graphic>
      </p:graphicFrame>
      <p:graphicFrame>
        <p:nvGraphicFramePr>
          <p:cNvPr id="10" name="オブジェクト 9"/>
          <p:cNvGraphicFramePr>
            <a:graphicFrameLocks noChangeAspect="1"/>
          </p:cNvGraphicFramePr>
          <p:nvPr/>
        </p:nvGraphicFramePr>
        <p:xfrm>
          <a:off x="7884368" y="4293096"/>
          <a:ext cx="936104" cy="454679"/>
        </p:xfrm>
        <a:graphic>
          <a:graphicData uri="http://schemas.openxmlformats.org/presentationml/2006/ole">
            <p:oleObj spid="_x0000_s1030" name="数式" r:id="rId7" imgW="444240" imgH="215640" progId="Equation.3">
              <p:embed/>
            </p:oleObj>
          </a:graphicData>
        </a:graphic>
      </p:graphicFrame>
      <p:graphicFrame>
        <p:nvGraphicFramePr>
          <p:cNvPr id="11" name="オブジェクト 10"/>
          <p:cNvGraphicFramePr>
            <a:graphicFrameLocks noChangeAspect="1"/>
          </p:cNvGraphicFramePr>
          <p:nvPr/>
        </p:nvGraphicFramePr>
        <p:xfrm>
          <a:off x="1763688" y="4725144"/>
          <a:ext cx="1755195" cy="432048"/>
        </p:xfrm>
        <a:graphic>
          <a:graphicData uri="http://schemas.openxmlformats.org/presentationml/2006/ole">
            <p:oleObj spid="_x0000_s1031" name="数式" r:id="rId8" imgW="825480" imgH="203040" progId="Equation.3">
              <p:embed/>
            </p:oleObj>
          </a:graphicData>
        </a:graphic>
      </p:graphicFrame>
      <p:graphicFrame>
        <p:nvGraphicFramePr>
          <p:cNvPr id="12" name="オブジェクト 11"/>
          <p:cNvGraphicFramePr>
            <a:graphicFrameLocks noChangeAspect="1"/>
          </p:cNvGraphicFramePr>
          <p:nvPr/>
        </p:nvGraphicFramePr>
        <p:xfrm>
          <a:off x="4355977" y="5157192"/>
          <a:ext cx="1296144" cy="482286"/>
        </p:xfrm>
        <a:graphic>
          <a:graphicData uri="http://schemas.openxmlformats.org/presentationml/2006/ole">
            <p:oleObj spid="_x0000_s1032" name="数式" r:id="rId9" imgW="545760" imgH="20304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buNone/>
            </a:pPr>
            <a:r>
              <a:rPr kumimoji="1" lang="ja-JP" altLang="en-US" dirty="0" smtClean="0"/>
              <a:t>＜仮定の続き＞</a:t>
            </a:r>
            <a:endParaRPr kumimoji="1" lang="en-US" altLang="ja-JP" dirty="0" smtClean="0"/>
          </a:p>
          <a:p>
            <a:r>
              <a:rPr lang="ja-JP" altLang="en-US" dirty="0" smtClean="0"/>
              <a:t>保険契約</a:t>
            </a:r>
            <a:endParaRPr lang="en-US" altLang="ja-JP" dirty="0" smtClean="0"/>
          </a:p>
          <a:p>
            <a:pPr>
              <a:buNone/>
            </a:pPr>
            <a:r>
              <a:rPr kumimoji="1" lang="ja-JP" altLang="en-US" dirty="0" smtClean="0"/>
              <a:t>　疾病時の治療費に対して　　　　　　　　　　　割合のカバーを提供する契約</a:t>
            </a:r>
            <a:endParaRPr kumimoji="1" lang="en-US" altLang="ja-JP" dirty="0" smtClean="0"/>
          </a:p>
          <a:p>
            <a:pPr>
              <a:buNone/>
            </a:pPr>
            <a:r>
              <a:rPr lang="en-US" altLang="ja-JP" dirty="0" smtClean="0"/>
              <a:t>	</a:t>
            </a:r>
            <a:r>
              <a:rPr lang="ja-JP" altLang="en-US" dirty="0" smtClean="0"/>
              <a:t>保険料はフルカバーの場合　　として，カバー割合に比例</a:t>
            </a:r>
            <a:endParaRPr lang="en-US" altLang="ja-JP" dirty="0" smtClean="0"/>
          </a:p>
          <a:p>
            <a:pPr>
              <a:buNone/>
            </a:pPr>
            <a:r>
              <a:rPr kumimoji="1" lang="en-US" altLang="ja-JP" dirty="0" smtClean="0"/>
              <a:t>	</a:t>
            </a:r>
            <a:r>
              <a:rPr kumimoji="1" lang="ja-JP" altLang="en-US" dirty="0" smtClean="0"/>
              <a:t>よって，保険契約に加入した場合，契約者の事後的所得は，　　　　　　　　　　　　　　　　　　　　　　</a:t>
            </a:r>
            <a:endParaRPr kumimoji="1" lang="en-US" altLang="ja-JP" dirty="0" smtClean="0"/>
          </a:p>
          <a:p>
            <a:r>
              <a:rPr kumimoji="1" lang="ja-JP" altLang="en-US" dirty="0" smtClean="0"/>
              <a:t>保険会社は競争的</a:t>
            </a:r>
            <a:endParaRPr kumimoji="1" lang="en-US" altLang="ja-JP" dirty="0" smtClean="0"/>
          </a:p>
          <a:p>
            <a:r>
              <a:rPr lang="ja-JP" altLang="en-US" dirty="0" smtClean="0"/>
              <a:t>保険数理的に公正な保険料，</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7</a:t>
            </a:fld>
            <a:endParaRPr kumimoji="1" lang="ja-JP" altLang="en-US" dirty="0"/>
          </a:p>
        </p:txBody>
      </p:sp>
      <p:sp>
        <p:nvSpPr>
          <p:cNvPr id="5" name="タイトル 4"/>
          <p:cNvSpPr>
            <a:spLocks noGrp="1"/>
          </p:cNvSpPr>
          <p:nvPr>
            <p:ph type="title"/>
          </p:nvPr>
        </p:nvSpPr>
        <p:spPr/>
        <p:txBody>
          <a:bodyPr/>
          <a:lstStyle/>
          <a:p>
            <a:r>
              <a:rPr kumimoji="1" lang="ja-JP" altLang="en-US" dirty="0" smtClean="0"/>
              <a:t>２．完全情報下での均衡</a:t>
            </a:r>
            <a:endParaRPr kumimoji="1" lang="ja-JP" altLang="en-US" dirty="0"/>
          </a:p>
        </p:txBody>
      </p:sp>
      <p:graphicFrame>
        <p:nvGraphicFramePr>
          <p:cNvPr id="6" name="オブジェクト 5"/>
          <p:cNvGraphicFramePr>
            <a:graphicFrameLocks noChangeAspect="1"/>
          </p:cNvGraphicFramePr>
          <p:nvPr/>
        </p:nvGraphicFramePr>
        <p:xfrm>
          <a:off x="4572000" y="2420888"/>
          <a:ext cx="2373152" cy="476492"/>
        </p:xfrm>
        <a:graphic>
          <a:graphicData uri="http://schemas.openxmlformats.org/presentationml/2006/ole">
            <p:oleObj spid="_x0000_s2050" name="数式" r:id="rId4" imgW="838080" imgH="203040" progId="Equation.3">
              <p:embed/>
            </p:oleObj>
          </a:graphicData>
        </a:graphic>
      </p:graphicFrame>
      <p:graphicFrame>
        <p:nvGraphicFramePr>
          <p:cNvPr id="7" name="オブジェクト 6"/>
          <p:cNvGraphicFramePr>
            <a:graphicFrameLocks noChangeAspect="1"/>
          </p:cNvGraphicFramePr>
          <p:nvPr/>
        </p:nvGraphicFramePr>
        <p:xfrm>
          <a:off x="4932040" y="3284984"/>
          <a:ext cx="432048" cy="432048"/>
        </p:xfrm>
        <a:graphic>
          <a:graphicData uri="http://schemas.openxmlformats.org/presentationml/2006/ole">
            <p:oleObj spid="_x0000_s2051" name="数式" r:id="rId5" imgW="126720" imgH="139680" progId="Equation.3">
              <p:embed/>
            </p:oleObj>
          </a:graphicData>
        </a:graphic>
      </p:graphicFrame>
      <p:graphicFrame>
        <p:nvGraphicFramePr>
          <p:cNvPr id="8" name="オブジェクト 7"/>
          <p:cNvGraphicFramePr>
            <a:graphicFrameLocks noChangeAspect="1"/>
          </p:cNvGraphicFramePr>
          <p:nvPr/>
        </p:nvGraphicFramePr>
        <p:xfrm>
          <a:off x="2339752" y="4581128"/>
          <a:ext cx="4752528" cy="504056"/>
        </p:xfrm>
        <a:graphic>
          <a:graphicData uri="http://schemas.openxmlformats.org/presentationml/2006/ole">
            <p:oleObj spid="_x0000_s2052" name="数式" r:id="rId6" imgW="2374560" imgH="215640" progId="Equation.3">
              <p:embed/>
            </p:oleObj>
          </a:graphicData>
        </a:graphic>
      </p:graphicFrame>
      <p:graphicFrame>
        <p:nvGraphicFramePr>
          <p:cNvPr id="9" name="オブジェクト 8"/>
          <p:cNvGraphicFramePr>
            <a:graphicFrameLocks noChangeAspect="1"/>
          </p:cNvGraphicFramePr>
          <p:nvPr/>
        </p:nvGraphicFramePr>
        <p:xfrm>
          <a:off x="5148064" y="5445224"/>
          <a:ext cx="1308100" cy="504825"/>
        </p:xfrm>
        <a:graphic>
          <a:graphicData uri="http://schemas.openxmlformats.org/presentationml/2006/ole">
            <p:oleObj spid="_x0000_s2053" name="数式" r:id="rId7" imgW="533160" imgH="20304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8"/>
            <a:ext cx="8507288" cy="4525963"/>
          </a:xfrm>
        </p:spPr>
        <p:txBody>
          <a:bodyPr>
            <a:normAutofit/>
          </a:bodyPr>
          <a:lstStyle/>
          <a:p>
            <a:r>
              <a:rPr kumimoji="1" lang="ja-JP" altLang="en-US" dirty="0" smtClean="0"/>
              <a:t>期待効用（　　　　　　　　　　　　　　　　　）の最大化</a:t>
            </a:r>
            <a:endParaRPr lang="en-US" altLang="ja-JP" dirty="0" smtClean="0"/>
          </a:p>
          <a:p>
            <a:pPr>
              <a:buNone/>
            </a:pPr>
            <a:r>
              <a:rPr kumimoji="1" lang="en-US" altLang="ja-JP" dirty="0" smtClean="0"/>
              <a:t>	</a:t>
            </a:r>
            <a:r>
              <a:rPr kumimoji="1" lang="ja-JP" altLang="en-US" dirty="0" smtClean="0"/>
              <a:t>一階の条件より　　　　　，つまりフルカバーの保険が選択される</a:t>
            </a:r>
            <a:endParaRPr kumimoji="1" lang="en-US" altLang="ja-JP" dirty="0" smtClean="0"/>
          </a:p>
          <a:p>
            <a:r>
              <a:rPr kumimoji="1" lang="ja-JP" altLang="en-US" dirty="0" smtClean="0"/>
              <a:t>次スライドの図１に</a:t>
            </a:r>
            <a:r>
              <a:rPr lang="ja-JP" altLang="en-US" dirty="0" smtClean="0"/>
              <a:t>おいて，</a:t>
            </a:r>
            <a:endParaRPr lang="en-US" altLang="ja-JP" dirty="0" smtClean="0"/>
          </a:p>
          <a:p>
            <a:pPr>
              <a:buNone/>
            </a:pPr>
            <a:r>
              <a:rPr kumimoji="1" lang="en-US" altLang="ja-JP" dirty="0" smtClean="0"/>
              <a:t>	</a:t>
            </a:r>
            <a:r>
              <a:rPr kumimoji="1" lang="ja-JP" altLang="en-US" dirty="0" smtClean="0"/>
              <a:t>所得線（</a:t>
            </a:r>
            <a:r>
              <a:rPr kumimoji="1" lang="en-US" altLang="ja-JP" dirty="0" smtClean="0"/>
              <a:t>fair odds line</a:t>
            </a:r>
            <a:r>
              <a:rPr kumimoji="1" lang="ja-JP" altLang="en-US" dirty="0" smtClean="0"/>
              <a:t>，　　　　　　　　　　　　　　　　）と</a:t>
            </a:r>
            <a:endParaRPr kumimoji="1" lang="en-US" altLang="ja-JP" dirty="0" smtClean="0"/>
          </a:p>
          <a:p>
            <a:pPr>
              <a:buNone/>
            </a:pPr>
            <a:r>
              <a:rPr lang="en-US" altLang="ja-JP" dirty="0" smtClean="0"/>
              <a:t>	</a:t>
            </a:r>
            <a:r>
              <a:rPr lang="ja-JP" altLang="en-US" dirty="0" smtClean="0"/>
              <a:t>無差別曲線が接する点</a:t>
            </a:r>
            <a:r>
              <a:rPr lang="en-US" altLang="ja-JP" dirty="0" smtClean="0"/>
              <a:t>E</a:t>
            </a:r>
            <a:r>
              <a:rPr lang="ja-JP" altLang="en-US" dirty="0" smtClean="0"/>
              <a:t>が選択される</a:t>
            </a:r>
            <a:endParaRPr lang="en-US" altLang="ja-JP" dirty="0" smtClean="0"/>
          </a:p>
          <a:p>
            <a:pPr>
              <a:buNone/>
            </a:pPr>
            <a:r>
              <a:rPr kumimoji="1" lang="en-US" altLang="ja-JP" dirty="0" smtClean="0"/>
              <a:t>	</a:t>
            </a:r>
            <a:r>
              <a:rPr kumimoji="1" lang="ja-JP" altLang="en-US" dirty="0" smtClean="0"/>
              <a:t>接点では，　　　　　　　　　　　　　　　　　　が成立する</a:t>
            </a:r>
            <a:endParaRPr kumimoji="1" lang="en-US" altLang="ja-JP" dirty="0" smtClean="0"/>
          </a:p>
          <a:p>
            <a:pPr>
              <a:buNone/>
            </a:pPr>
            <a:r>
              <a:rPr kumimoji="1" lang="en-US" altLang="ja-JP" dirty="0" smtClean="0"/>
              <a:t>	</a:t>
            </a:r>
            <a:r>
              <a:rPr kumimoji="1" lang="ja-JP" altLang="en-US" dirty="0" smtClean="0"/>
              <a:t>よって，　　　　　，つまりフルカバーの保険が選択される</a:t>
            </a:r>
            <a:endParaRPr kumimoji="1" lang="en-US" altLang="ja-JP" dirty="0" smtClean="0"/>
          </a:p>
          <a:p>
            <a:pPr>
              <a:buNone/>
            </a:pPr>
            <a:r>
              <a:rPr lang="en-US" altLang="ja-JP"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EF18BFF1-35F6-416C-BE0F-620D5E4877F8}" type="slidenum">
              <a:rPr kumimoji="1" lang="ja-JP" altLang="en-US" smtClean="0"/>
              <a:pPr/>
              <a:t>8</a:t>
            </a:fld>
            <a:endParaRPr kumimoji="1" lang="ja-JP" altLang="en-US" dirty="0"/>
          </a:p>
        </p:txBody>
      </p:sp>
      <p:sp>
        <p:nvSpPr>
          <p:cNvPr id="5" name="タイトル 4"/>
          <p:cNvSpPr>
            <a:spLocks noGrp="1"/>
          </p:cNvSpPr>
          <p:nvPr>
            <p:ph type="title"/>
          </p:nvPr>
        </p:nvSpPr>
        <p:spPr/>
        <p:txBody>
          <a:bodyPr/>
          <a:lstStyle/>
          <a:p>
            <a:r>
              <a:rPr kumimoji="1" lang="ja-JP" altLang="en-US" dirty="0" smtClean="0"/>
              <a:t>２．完全情報下での均衡</a:t>
            </a:r>
            <a:endParaRPr kumimoji="1" lang="ja-JP" altLang="en-US" dirty="0"/>
          </a:p>
        </p:txBody>
      </p:sp>
      <p:graphicFrame>
        <p:nvGraphicFramePr>
          <p:cNvPr id="6" name="オブジェクト 5"/>
          <p:cNvGraphicFramePr>
            <a:graphicFrameLocks noChangeAspect="1"/>
          </p:cNvGraphicFramePr>
          <p:nvPr/>
        </p:nvGraphicFramePr>
        <p:xfrm>
          <a:off x="2555776" y="1484784"/>
          <a:ext cx="3583457" cy="432048"/>
        </p:xfrm>
        <a:graphic>
          <a:graphicData uri="http://schemas.openxmlformats.org/presentationml/2006/ole">
            <p:oleObj spid="_x0000_s3074" name="数式" r:id="rId4" imgW="1790640" imgH="215640" progId="Equation.3">
              <p:embed/>
            </p:oleObj>
          </a:graphicData>
        </a:graphic>
      </p:graphicFrame>
      <p:graphicFrame>
        <p:nvGraphicFramePr>
          <p:cNvPr id="7" name="オブジェクト 6"/>
          <p:cNvGraphicFramePr>
            <a:graphicFrameLocks noChangeAspect="1"/>
          </p:cNvGraphicFramePr>
          <p:nvPr/>
        </p:nvGraphicFramePr>
        <p:xfrm>
          <a:off x="3275856" y="1986620"/>
          <a:ext cx="792088" cy="396044"/>
        </p:xfrm>
        <a:graphic>
          <a:graphicData uri="http://schemas.openxmlformats.org/presentationml/2006/ole">
            <p:oleObj spid="_x0000_s3075" name="数式" r:id="rId5" imgW="355320" imgH="177480" progId="Equation.3">
              <p:embed/>
            </p:oleObj>
          </a:graphicData>
        </a:graphic>
      </p:graphicFrame>
      <p:graphicFrame>
        <p:nvGraphicFramePr>
          <p:cNvPr id="8" name="オブジェクト 7"/>
          <p:cNvGraphicFramePr>
            <a:graphicFrameLocks noChangeAspect="1"/>
          </p:cNvGraphicFramePr>
          <p:nvPr/>
        </p:nvGraphicFramePr>
        <p:xfrm>
          <a:off x="4499992" y="3284984"/>
          <a:ext cx="3528392" cy="437422"/>
        </p:xfrm>
        <a:graphic>
          <a:graphicData uri="http://schemas.openxmlformats.org/presentationml/2006/ole">
            <p:oleObj spid="_x0000_s3076" name="数式" r:id="rId6" imgW="1701720" imgH="215640" progId="Equation.3">
              <p:embed/>
            </p:oleObj>
          </a:graphicData>
        </a:graphic>
      </p:graphicFrame>
      <p:graphicFrame>
        <p:nvGraphicFramePr>
          <p:cNvPr id="9" name="オブジェクト 8"/>
          <p:cNvGraphicFramePr>
            <a:graphicFrameLocks noChangeAspect="1"/>
          </p:cNvGraphicFramePr>
          <p:nvPr/>
        </p:nvGraphicFramePr>
        <p:xfrm>
          <a:off x="2416175" y="4221163"/>
          <a:ext cx="4097338" cy="431800"/>
        </p:xfrm>
        <a:graphic>
          <a:graphicData uri="http://schemas.openxmlformats.org/presentationml/2006/ole">
            <p:oleObj spid="_x0000_s3077" name="数式" r:id="rId7" imgW="2260440" imgH="215640" progId="Equation.3">
              <p:embed/>
            </p:oleObj>
          </a:graphicData>
        </a:graphic>
      </p:graphicFrame>
      <p:graphicFrame>
        <p:nvGraphicFramePr>
          <p:cNvPr id="10" name="オブジェクト 9"/>
          <p:cNvGraphicFramePr>
            <a:graphicFrameLocks noChangeAspect="1"/>
          </p:cNvGraphicFramePr>
          <p:nvPr/>
        </p:nvGraphicFramePr>
        <p:xfrm>
          <a:off x="1979712" y="4653136"/>
          <a:ext cx="1114313" cy="451031"/>
        </p:xfrm>
        <a:graphic>
          <a:graphicData uri="http://schemas.openxmlformats.org/presentationml/2006/ole">
            <p:oleObj spid="_x0000_s3078" name="数式" r:id="rId8" imgW="533160" imgH="21564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矢印コネクタ 2"/>
          <p:cNvCxnSpPr/>
          <p:nvPr/>
        </p:nvCxnSpPr>
        <p:spPr>
          <a:xfrm>
            <a:off x="2339752" y="5301208"/>
            <a:ext cx="4752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rot="5400000" flipH="1" flipV="1">
            <a:off x="359532" y="3320988"/>
            <a:ext cx="396044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2339752" y="1484784"/>
            <a:ext cx="4320480" cy="38164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339752" y="3284984"/>
            <a:ext cx="3816424" cy="20162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円弧 10"/>
          <p:cNvSpPr/>
          <p:nvPr/>
        </p:nvSpPr>
        <p:spPr>
          <a:xfrm rot="7969483" flipV="1">
            <a:off x="2491924" y="-545108"/>
            <a:ext cx="4696746" cy="4995888"/>
          </a:xfrm>
          <a:prstGeom prst="arc">
            <a:avLst>
              <a:gd name="adj1" fmla="val 19700399"/>
              <a:gd name="adj2" fmla="val 2868318"/>
            </a:avLst>
          </a:prstGeom>
          <a:noFill/>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2" name="円/楕円 11"/>
          <p:cNvSpPr/>
          <p:nvPr/>
        </p:nvSpPr>
        <p:spPr>
          <a:xfrm>
            <a:off x="3707904" y="4005064"/>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6084168" y="5445224"/>
            <a:ext cx="2448272" cy="369332"/>
          </a:xfrm>
          <a:prstGeom prst="rect">
            <a:avLst/>
          </a:prstGeom>
          <a:noFill/>
        </p:spPr>
        <p:txBody>
          <a:bodyPr wrap="square" rtlCol="0">
            <a:spAutoFit/>
          </a:bodyPr>
          <a:lstStyle/>
          <a:p>
            <a:r>
              <a:rPr kumimoji="1" lang="ja-JP" altLang="en-US" dirty="0" smtClean="0"/>
              <a:t>健康時所得（</a:t>
            </a:r>
            <a:r>
              <a:rPr kumimoji="1" lang="en-US" altLang="ja-JP" dirty="0" smtClean="0"/>
              <a:t>W</a:t>
            </a:r>
            <a:r>
              <a:rPr kumimoji="1" lang="en-US" altLang="ja-JP" sz="1200" dirty="0" smtClean="0"/>
              <a:t>1</a:t>
            </a:r>
            <a:r>
              <a:rPr kumimoji="1" lang="ja-JP" altLang="en-US" dirty="0" smtClean="0"/>
              <a:t>）</a:t>
            </a:r>
            <a:endParaRPr kumimoji="1" lang="ja-JP" altLang="en-US" dirty="0"/>
          </a:p>
        </p:txBody>
      </p:sp>
      <p:sp>
        <p:nvSpPr>
          <p:cNvPr id="15" name="テキスト ボックス 14"/>
          <p:cNvSpPr txBox="1"/>
          <p:nvPr/>
        </p:nvSpPr>
        <p:spPr>
          <a:xfrm>
            <a:off x="1590055" y="1052736"/>
            <a:ext cx="461665" cy="1368152"/>
          </a:xfrm>
          <a:prstGeom prst="rect">
            <a:avLst/>
          </a:prstGeom>
          <a:noFill/>
        </p:spPr>
        <p:txBody>
          <a:bodyPr vert="eaVert" wrap="square" rtlCol="0">
            <a:spAutoFit/>
          </a:bodyPr>
          <a:lstStyle/>
          <a:p>
            <a:r>
              <a:rPr kumimoji="1" lang="ja-JP" altLang="en-US" dirty="0" smtClean="0"/>
              <a:t>疾病時所得</a:t>
            </a:r>
            <a:endParaRPr kumimoji="1" lang="ja-JP" altLang="en-US" dirty="0"/>
          </a:p>
        </p:txBody>
      </p:sp>
      <p:sp>
        <p:nvSpPr>
          <p:cNvPr id="16" name="テキスト ボックス 15"/>
          <p:cNvSpPr txBox="1"/>
          <p:nvPr/>
        </p:nvSpPr>
        <p:spPr>
          <a:xfrm>
            <a:off x="1547664" y="2276872"/>
            <a:ext cx="648072" cy="369332"/>
          </a:xfrm>
          <a:prstGeom prst="rect">
            <a:avLst/>
          </a:prstGeom>
          <a:noFill/>
        </p:spPr>
        <p:txBody>
          <a:bodyPr wrap="square" rtlCol="0">
            <a:spAutoFit/>
          </a:bodyPr>
          <a:lstStyle/>
          <a:p>
            <a:r>
              <a:rPr lang="en-US" altLang="ja-JP" dirty="0" smtClean="0"/>
              <a:t>(W</a:t>
            </a:r>
            <a:r>
              <a:rPr lang="en-US" altLang="ja-JP" sz="1200" dirty="0" smtClean="0"/>
              <a:t>2</a:t>
            </a:r>
            <a:r>
              <a:rPr lang="en-US" altLang="ja-JP" dirty="0" smtClean="0"/>
              <a:t>)</a:t>
            </a:r>
            <a:endParaRPr kumimoji="1" lang="ja-JP" altLang="en-US" dirty="0"/>
          </a:p>
        </p:txBody>
      </p:sp>
      <p:sp>
        <p:nvSpPr>
          <p:cNvPr id="17" name="テキスト ボックス 16"/>
          <p:cNvSpPr txBox="1"/>
          <p:nvPr/>
        </p:nvSpPr>
        <p:spPr>
          <a:xfrm>
            <a:off x="3635896" y="3645024"/>
            <a:ext cx="504056" cy="461665"/>
          </a:xfrm>
          <a:prstGeom prst="rect">
            <a:avLst/>
          </a:prstGeom>
          <a:noFill/>
        </p:spPr>
        <p:txBody>
          <a:bodyPr wrap="square" rtlCol="0">
            <a:spAutoFit/>
          </a:bodyPr>
          <a:lstStyle/>
          <a:p>
            <a:r>
              <a:rPr kumimoji="1" lang="en-US" altLang="ja-JP" sz="2400" dirty="0" smtClean="0">
                <a:solidFill>
                  <a:srgbClr val="FF0000"/>
                </a:solidFill>
              </a:rPr>
              <a:t>E</a:t>
            </a:r>
            <a:endParaRPr kumimoji="1" lang="ja-JP" altLang="en-US" sz="2400" dirty="0">
              <a:solidFill>
                <a:srgbClr val="FF0000"/>
              </a:solidFill>
            </a:endParaRPr>
          </a:p>
        </p:txBody>
      </p:sp>
      <p:sp>
        <p:nvSpPr>
          <p:cNvPr id="18" name="テキスト ボックス 17"/>
          <p:cNvSpPr txBox="1"/>
          <p:nvPr/>
        </p:nvSpPr>
        <p:spPr>
          <a:xfrm>
            <a:off x="2627784" y="2492896"/>
            <a:ext cx="1800200" cy="369332"/>
          </a:xfrm>
          <a:prstGeom prst="rect">
            <a:avLst/>
          </a:prstGeom>
          <a:noFill/>
        </p:spPr>
        <p:txBody>
          <a:bodyPr wrap="square" rtlCol="0">
            <a:spAutoFit/>
          </a:bodyPr>
          <a:lstStyle/>
          <a:p>
            <a:r>
              <a:rPr kumimoji="1" lang="ja-JP" altLang="en-US" dirty="0" smtClean="0"/>
              <a:t>無差別曲線</a:t>
            </a:r>
            <a:endParaRPr kumimoji="1" lang="ja-JP" altLang="en-US" dirty="0"/>
          </a:p>
        </p:txBody>
      </p:sp>
      <p:sp>
        <p:nvSpPr>
          <p:cNvPr id="14" name="円弧 13"/>
          <p:cNvSpPr/>
          <p:nvPr/>
        </p:nvSpPr>
        <p:spPr>
          <a:xfrm flipH="1">
            <a:off x="5436096" y="5013176"/>
            <a:ext cx="432048" cy="504056"/>
          </a:xfrm>
          <a:prstGeom prst="arc">
            <a:avLst>
              <a:gd name="adj1" fmla="val 16200000"/>
              <a:gd name="adj2" fmla="val 63044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0" name="テキスト ボックス 19"/>
          <p:cNvSpPr txBox="1"/>
          <p:nvPr/>
        </p:nvSpPr>
        <p:spPr>
          <a:xfrm>
            <a:off x="5724128" y="4653136"/>
            <a:ext cx="648072" cy="369332"/>
          </a:xfrm>
          <a:prstGeom prst="rect">
            <a:avLst/>
          </a:prstGeom>
          <a:noFill/>
        </p:spPr>
        <p:txBody>
          <a:bodyPr wrap="square" rtlCol="0">
            <a:spAutoFit/>
          </a:bodyPr>
          <a:lstStyle/>
          <a:p>
            <a:r>
              <a:rPr kumimoji="1" lang="ja-JP" altLang="en-US" dirty="0" smtClean="0"/>
              <a:t>傾き</a:t>
            </a:r>
            <a:endParaRPr kumimoji="1" lang="ja-JP" altLang="en-US" dirty="0"/>
          </a:p>
        </p:txBody>
      </p:sp>
      <p:graphicFrame>
        <p:nvGraphicFramePr>
          <p:cNvPr id="22" name="オブジェクト 21"/>
          <p:cNvGraphicFramePr>
            <a:graphicFrameLocks noChangeAspect="1"/>
          </p:cNvGraphicFramePr>
          <p:nvPr/>
        </p:nvGraphicFramePr>
        <p:xfrm>
          <a:off x="6300192" y="4581128"/>
          <a:ext cx="648437" cy="563116"/>
        </p:xfrm>
        <a:graphic>
          <a:graphicData uri="http://schemas.openxmlformats.org/presentationml/2006/ole">
            <p:oleObj spid="_x0000_s4098" name="数式" r:id="rId3" imgW="482400" imgH="419040" progId="Equation.3">
              <p:embed/>
            </p:oleObj>
          </a:graphicData>
        </a:graphic>
      </p:graphicFrame>
      <p:sp>
        <p:nvSpPr>
          <p:cNvPr id="23" name="テキスト ボックス 22"/>
          <p:cNvSpPr txBox="1"/>
          <p:nvPr/>
        </p:nvSpPr>
        <p:spPr>
          <a:xfrm>
            <a:off x="3059832" y="6093296"/>
            <a:ext cx="3312368" cy="400110"/>
          </a:xfrm>
          <a:prstGeom prst="rect">
            <a:avLst/>
          </a:prstGeom>
          <a:noFill/>
        </p:spPr>
        <p:txBody>
          <a:bodyPr wrap="square" rtlCol="0">
            <a:spAutoFit/>
          </a:bodyPr>
          <a:lstStyle/>
          <a:p>
            <a:r>
              <a:rPr kumimoji="1" lang="ja-JP" altLang="en-US" sz="2000" dirty="0" smtClean="0"/>
              <a:t>図</a:t>
            </a:r>
            <a:r>
              <a:rPr lang="ja-JP" altLang="en-US" sz="2000" dirty="0" smtClean="0"/>
              <a:t>１．</a:t>
            </a:r>
            <a:r>
              <a:rPr kumimoji="1" lang="ja-JP" altLang="en-US" sz="2000" dirty="0" smtClean="0"/>
              <a:t>完全情報下での均衡</a:t>
            </a:r>
            <a:endParaRPr kumimoji="1" lang="ja-JP" altLang="en-US" sz="2000" dirty="0"/>
          </a:p>
        </p:txBody>
      </p:sp>
      <p:sp>
        <p:nvSpPr>
          <p:cNvPr id="21" name="円/楕円 20"/>
          <p:cNvSpPr/>
          <p:nvPr/>
        </p:nvSpPr>
        <p:spPr>
          <a:xfrm rot="19093364" flipH="1" flipV="1">
            <a:off x="5076587" y="4681870"/>
            <a:ext cx="146769" cy="1585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2051720" y="5229200"/>
            <a:ext cx="576064" cy="369332"/>
          </a:xfrm>
          <a:prstGeom prst="rect">
            <a:avLst/>
          </a:prstGeom>
          <a:noFill/>
        </p:spPr>
        <p:txBody>
          <a:bodyPr wrap="square" rtlCol="0">
            <a:spAutoFit/>
          </a:bodyPr>
          <a:lstStyle/>
          <a:p>
            <a:r>
              <a:rPr lang="en-US" altLang="ja-JP" dirty="0" smtClean="0"/>
              <a:t>O</a:t>
            </a:r>
            <a:endParaRPr kumimoji="1" lang="ja-JP" altLang="en-US" dirty="0"/>
          </a:p>
        </p:txBody>
      </p:sp>
      <p:sp>
        <p:nvSpPr>
          <p:cNvPr id="25" name="円弧 24"/>
          <p:cNvSpPr/>
          <p:nvPr/>
        </p:nvSpPr>
        <p:spPr>
          <a:xfrm>
            <a:off x="2411760" y="5085184"/>
            <a:ext cx="288032"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26" name="テキスト ボックス 25"/>
          <p:cNvSpPr txBox="1"/>
          <p:nvPr/>
        </p:nvSpPr>
        <p:spPr>
          <a:xfrm>
            <a:off x="2627784" y="4941168"/>
            <a:ext cx="720080" cy="369332"/>
          </a:xfrm>
          <a:prstGeom prst="rect">
            <a:avLst/>
          </a:prstGeom>
          <a:noFill/>
        </p:spPr>
        <p:txBody>
          <a:bodyPr wrap="square" rtlCol="0">
            <a:spAutoFit/>
          </a:bodyPr>
          <a:lstStyle/>
          <a:p>
            <a:r>
              <a:rPr kumimoji="1" lang="en-US" altLang="ja-JP" dirty="0" smtClean="0"/>
              <a:t>45°</a:t>
            </a:r>
            <a:endParaRPr kumimoji="1" lang="ja-JP" altLang="en-US" dirty="0"/>
          </a:p>
        </p:txBody>
      </p:sp>
      <p:sp>
        <p:nvSpPr>
          <p:cNvPr id="27" name="スライド番号プレースホルダ 26"/>
          <p:cNvSpPr>
            <a:spLocks noGrp="1"/>
          </p:cNvSpPr>
          <p:nvPr>
            <p:ph type="sldNum" sz="quarter" idx="12"/>
          </p:nvPr>
        </p:nvSpPr>
        <p:spPr/>
        <p:txBody>
          <a:bodyPr/>
          <a:lstStyle/>
          <a:p>
            <a:fld id="{EF18BFF1-35F6-416C-BE0F-620D5E4877F8}" type="slidenum">
              <a:rPr kumimoji="1" lang="ja-JP" altLang="en-US" smtClean="0"/>
              <a:pPr/>
              <a:t>9</a:t>
            </a:fld>
            <a:endParaRPr kumimoji="1" lang="ja-JP" altLang="en-US" dirty="0"/>
          </a:p>
        </p:txBody>
      </p:sp>
      <p:sp>
        <p:nvSpPr>
          <p:cNvPr id="29" name="テキスト ボックス 28"/>
          <p:cNvSpPr txBox="1"/>
          <p:nvPr/>
        </p:nvSpPr>
        <p:spPr>
          <a:xfrm>
            <a:off x="5220072" y="4437112"/>
            <a:ext cx="576064" cy="400110"/>
          </a:xfrm>
          <a:prstGeom prst="rect">
            <a:avLst/>
          </a:prstGeom>
          <a:noFill/>
        </p:spPr>
        <p:txBody>
          <a:bodyPr wrap="square" rtlCol="0">
            <a:spAutoFit/>
          </a:bodyPr>
          <a:lstStyle/>
          <a:p>
            <a:r>
              <a:rPr kumimoji="1" lang="en-US" altLang="ja-JP" sz="2000" dirty="0" smtClean="0"/>
              <a:t>N</a:t>
            </a:r>
            <a:endParaRPr kumimoji="1" lang="ja-JP" altLang="en-US" sz="2000" dirty="0"/>
          </a:p>
        </p:txBody>
      </p:sp>
      <p:sp>
        <p:nvSpPr>
          <p:cNvPr id="28" name="テキスト ボックス 27"/>
          <p:cNvSpPr txBox="1"/>
          <p:nvPr/>
        </p:nvSpPr>
        <p:spPr>
          <a:xfrm>
            <a:off x="1403648" y="3573016"/>
            <a:ext cx="1800200" cy="369332"/>
          </a:xfrm>
          <a:prstGeom prst="rect">
            <a:avLst/>
          </a:prstGeom>
          <a:noFill/>
        </p:spPr>
        <p:txBody>
          <a:bodyPr wrap="square" rtlCol="0">
            <a:spAutoFit/>
          </a:bodyPr>
          <a:lstStyle/>
          <a:p>
            <a:r>
              <a:rPr lang="en-US" altLang="ja-JP" dirty="0" smtClean="0"/>
              <a:t>f</a:t>
            </a:r>
            <a:r>
              <a:rPr kumimoji="1" lang="en-US" altLang="ja-JP" dirty="0" smtClean="0"/>
              <a:t>air odds line</a:t>
            </a:r>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1340</TotalTime>
  <Words>1656</Words>
  <Application>Microsoft Office PowerPoint</Application>
  <PresentationFormat>画面に合わせる (4:3)</PresentationFormat>
  <Paragraphs>390</Paragraphs>
  <Slides>34</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ビジネス</vt:lpstr>
      <vt:lpstr>数式</vt:lpstr>
      <vt:lpstr>   日本保険学会平成25年度全国大会 共通論題「医療保障制度と官民の役割分担」  官民の役割分担に関する 情報の経済学からのアプローチ</vt:lpstr>
      <vt:lpstr>報告の構成</vt:lpstr>
      <vt:lpstr>１．はじめに~研究の背景~</vt:lpstr>
      <vt:lpstr>１．はじめに~研究の背景~</vt:lpstr>
      <vt:lpstr>１．はじめに~研究の目的~</vt:lpstr>
      <vt:lpstr>２．完全情報下での均衡</vt:lpstr>
      <vt:lpstr>２．完全情報下での均衡</vt:lpstr>
      <vt:lpstr>２．完全情報下での均衡</vt:lpstr>
      <vt:lpstr>スライド 9</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３．情報の非対称性が及ぼす影響と対応策~モラルハザード~</vt:lpstr>
      <vt:lpstr>３．情報の非対称性が及ぼす影響と対応策~逆選択~</vt:lpstr>
      <vt:lpstr>３．情報の非対称性が及ぼす影響と対応策~逆選択~</vt:lpstr>
      <vt:lpstr>３．情報の非対称性が及ぼす影響と対応策~逆選択~</vt:lpstr>
      <vt:lpstr>３．情報の非対称性が及ぼす影響と対応策~逆選択~</vt:lpstr>
      <vt:lpstr>３．情報の非対称性が及ぼす影響と対応策~逆選択~</vt:lpstr>
      <vt:lpstr>４．平均保険料による強制保険</vt:lpstr>
      <vt:lpstr>４．平均保険料による強制保険</vt:lpstr>
      <vt:lpstr>４．平均保険料による強制保険</vt:lpstr>
      <vt:lpstr>４．平均保険料による強制保険</vt:lpstr>
      <vt:lpstr>５．官民の役割分担</vt:lpstr>
      <vt:lpstr>５．官民の役割分担①</vt:lpstr>
      <vt:lpstr>５．官民の役割分担①</vt:lpstr>
      <vt:lpstr>５．官民の役割分担②</vt:lpstr>
      <vt:lpstr>５．官民の役割分担②</vt:lpstr>
      <vt:lpstr>６．おわりに（考察と課題）</vt:lpstr>
      <vt:lpstr>６．おわりに（考察と課題）</vt:lpstr>
      <vt:lpstr>主な参考文献</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共通論題「医療保障制度と官民の役割分担」 官民の役割分担に関する 情報の経済学からのアプローチ</dc:title>
  <dc:creator>Motokazu</dc:creator>
  <cp:lastModifiedBy>Motokazu</cp:lastModifiedBy>
  <cp:revision>163</cp:revision>
  <dcterms:created xsi:type="dcterms:W3CDTF">2013-10-09T11:57:44Z</dcterms:created>
  <dcterms:modified xsi:type="dcterms:W3CDTF">2013-10-21T15:31:55Z</dcterms:modified>
</cp:coreProperties>
</file>